
<file path=[Content_Types].xml><?xml version="1.0" encoding="utf-8"?>
<Types xmlns="http://schemas.openxmlformats.org/package/2006/content-types">
  <Override PartName="/customXml/itemProps3.xml" ContentType="application/vnd.openxmlformats-officedocument.customXmlProperties+xml"/>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customXml/itemProps4.xml" ContentType="application/vnd.openxmlformats-officedocument.customXmlProperties+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7" r:id="rId5"/>
    <p:sldMasterId id="2147484216" r:id="rId6"/>
    <p:sldMasterId id="2147484224" r:id="rId7"/>
    <p:sldMasterId id="2147484232" r:id="rId8"/>
  </p:sldMasterIdLst>
  <p:notesMasterIdLst>
    <p:notesMasterId r:id="rId26"/>
  </p:notesMasterIdLst>
  <p:handoutMasterIdLst>
    <p:handoutMasterId r:id="rId27"/>
  </p:handoutMasterIdLst>
  <p:sldIdLst>
    <p:sldId id="299" r:id="rId9"/>
    <p:sldId id="295" r:id="rId10"/>
    <p:sldId id="303" r:id="rId11"/>
    <p:sldId id="304" r:id="rId12"/>
    <p:sldId id="305" r:id="rId13"/>
    <p:sldId id="316" r:id="rId14"/>
    <p:sldId id="317" r:id="rId15"/>
    <p:sldId id="318" r:id="rId16"/>
    <p:sldId id="308" r:id="rId17"/>
    <p:sldId id="309" r:id="rId18"/>
    <p:sldId id="310" r:id="rId19"/>
    <p:sldId id="311" r:id="rId20"/>
    <p:sldId id="312" r:id="rId21"/>
    <p:sldId id="313" r:id="rId22"/>
    <p:sldId id="319" r:id="rId23"/>
    <p:sldId id="314" r:id="rId24"/>
    <p:sldId id="315" r:id="rId25"/>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7CC54"/>
    <a:srgbClr val="898989"/>
    <a:srgbClr val="DBDCD8"/>
    <a:srgbClr val="82786F"/>
    <a:srgbClr val="32362C"/>
    <a:srgbClr val="45473E"/>
    <a:srgbClr val="3B4324"/>
    <a:srgbClr val="D8D8D8"/>
    <a:srgbClr val="C9C9C9"/>
    <a:srgbClr val="B2B2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1" autoAdjust="0"/>
    <p:restoredTop sz="68780" autoAdjust="0"/>
  </p:normalViewPr>
  <p:slideViewPr>
    <p:cSldViewPr snapToGrid="0">
      <p:cViewPr>
        <p:scale>
          <a:sx n="66" d="100"/>
          <a:sy n="66" d="100"/>
        </p:scale>
        <p:origin x="-1452" y="92"/>
      </p:cViewPr>
      <p:guideLst>
        <p:guide orient="horz" pos="2160"/>
        <p:guide pos="2880"/>
      </p:guideLst>
    </p:cSldViewPr>
  </p:slideViewPr>
  <p:notesTextViewPr>
    <p:cViewPr>
      <p:scale>
        <a:sx n="1" d="1"/>
        <a:sy n="1" d="1"/>
      </p:scale>
      <p:origin x="0" y="0"/>
    </p:cViewPr>
  </p:notesTextViewPr>
  <p:notesViewPr>
    <p:cSldViewPr snapToGrid="0">
      <p:cViewPr varScale="1">
        <p:scale>
          <a:sx n="80" d="100"/>
          <a:sy n="80" d="100"/>
        </p:scale>
        <p:origin x="2226"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475" cy="465138"/>
          </a:xfrm>
          <a:prstGeom prst="rect">
            <a:avLst/>
          </a:prstGeom>
        </p:spPr>
        <p:txBody>
          <a:bodyPr vert="horz" lIns="93177" tIns="46589" rIns="93177" bIns="46589" rtlCol="0"/>
          <a:lstStyle>
            <a:lvl1pPr algn="l">
              <a:defRPr sz="1200">
                <a:ea typeface="+mn-ea"/>
                <a:cs typeface="+mn-cs"/>
              </a:defRPr>
            </a:lvl1pPr>
          </a:lstStyle>
          <a:p>
            <a:pPr>
              <a:defRPr/>
            </a:pPr>
            <a:endParaRPr lang="en-US"/>
          </a:p>
        </p:txBody>
      </p:sp>
      <p:sp>
        <p:nvSpPr>
          <p:cNvPr id="3" name="Date Placeholder 2"/>
          <p:cNvSpPr>
            <a:spLocks noGrp="1"/>
          </p:cNvSpPr>
          <p:nvPr>
            <p:ph type="dt" sz="quarter" idx="1"/>
          </p:nvPr>
        </p:nvSpPr>
        <p:spPr>
          <a:xfrm>
            <a:off x="3970340"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BD16C31D-1C22-F84A-A7B5-6952EF1AE403}" type="datetimeFigureOut">
              <a:rPr lang="en-US" altLang="en-US"/>
              <a:pPr/>
              <a:t>7/30/2020</a:t>
            </a:fld>
            <a:endParaRPr lang="en-US" altLang="en-US"/>
          </a:p>
        </p:txBody>
      </p:sp>
      <p:sp>
        <p:nvSpPr>
          <p:cNvPr id="4" name="Footer Placeholder 3"/>
          <p:cNvSpPr>
            <a:spLocks noGrp="1"/>
          </p:cNvSpPr>
          <p:nvPr>
            <p:ph type="ftr" sz="quarter" idx="2"/>
          </p:nvPr>
        </p:nvSpPr>
        <p:spPr>
          <a:xfrm>
            <a:off x="2" y="8829675"/>
            <a:ext cx="3038475" cy="465138"/>
          </a:xfrm>
          <a:prstGeom prst="rect">
            <a:avLst/>
          </a:prstGeom>
        </p:spPr>
        <p:txBody>
          <a:bodyPr vert="horz" lIns="93177" tIns="46589" rIns="93177" bIns="46589" rtlCol="0" anchor="b"/>
          <a:lstStyle>
            <a:lvl1pPr algn="l">
              <a:defRPr sz="120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40"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E19AB6B5-BF0B-064C-A88E-36E4B2A82555}" type="slidenum">
              <a:rPr lang="en-US" altLang="en-US"/>
              <a:pPr/>
              <a:t>‹#›</a:t>
            </a:fld>
            <a:endParaRPr lang="en-US" altLang="en-US"/>
          </a:p>
        </p:txBody>
      </p:sp>
    </p:spTree>
    <p:extLst>
      <p:ext uri="{BB962C8B-B14F-4D97-AF65-F5344CB8AC3E}">
        <p14:creationId xmlns:p14="http://schemas.microsoft.com/office/powerpoint/2010/main" xmlns="" val="1033158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475" cy="465138"/>
          </a:xfrm>
          <a:prstGeom prst="rect">
            <a:avLst/>
          </a:prstGeom>
        </p:spPr>
        <p:txBody>
          <a:bodyPr vert="horz" lIns="93177" tIns="46589" rIns="93177" bIns="46589"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970340"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A438D594-1B45-0D47-8F23-AED13F1D19BA}" type="datetimeFigureOut">
              <a:rPr lang="en-US" altLang="en-US"/>
              <a:pPr/>
              <a:t>7/30/2020</a:t>
            </a:fld>
            <a:endParaRPr lang="en-US" alt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8"/>
            <a:ext cx="5607050" cy="4183063"/>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2" y="8829675"/>
            <a:ext cx="3038475" cy="465138"/>
          </a:xfrm>
          <a:prstGeom prst="rect">
            <a:avLst/>
          </a:prstGeom>
        </p:spPr>
        <p:txBody>
          <a:bodyPr vert="horz" lIns="93177" tIns="46589" rIns="93177" bIns="46589"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40"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9C2944A4-BE83-F140-9F51-6CC3B6D54F49}" type="slidenum">
              <a:rPr lang="en-US" altLang="en-US"/>
              <a:pPr/>
              <a:t>‹#›</a:t>
            </a:fld>
            <a:endParaRPr lang="en-US" altLang="en-US"/>
          </a:p>
        </p:txBody>
      </p:sp>
    </p:spTree>
    <p:extLst>
      <p:ext uri="{BB962C8B-B14F-4D97-AF65-F5344CB8AC3E}">
        <p14:creationId xmlns:p14="http://schemas.microsoft.com/office/powerpoint/2010/main" xmlns="" val="214230641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project has 4 primary goals that include:</a:t>
            </a:r>
          </a:p>
          <a:p>
            <a:r>
              <a:rPr lang="en-US" baseline="0" dirty="0" smtClean="0"/>
              <a:t>First we had to generate a sequence of snapshots for each subject by replaying their navigation through the environment from a log file and saving the images.</a:t>
            </a:r>
          </a:p>
          <a:p>
            <a:r>
              <a:rPr lang="en-US" baseline="0" dirty="0" smtClean="0"/>
              <a:t>Next we used a photospectrometer to measure screen luminance to enable us to map RGB intensity values to luminance space, which is measured in candelas per meter squared</a:t>
            </a:r>
          </a:p>
          <a:p>
            <a:r>
              <a:rPr lang="en-US" baseline="0" dirty="0" smtClean="0"/>
              <a:t>Then we implemented a model from the literature that predicts pupil size as a result of luminance changes by accounting for the common shape and sluggishness of the pupil response to light</a:t>
            </a:r>
          </a:p>
          <a:p>
            <a:r>
              <a:rPr lang="en-US" baseline="0" dirty="0" smtClean="0"/>
              <a:t>Finally, we examined correlations between the predicted pupil response and actual pupil size measurements throughout the 12 minute navigation task.</a:t>
            </a:r>
          </a:p>
          <a:p>
            <a:r>
              <a:rPr lang="en-US" baseline="0" dirty="0" smtClean="0"/>
              <a:t>We used a foveal windows approach that examined mean luminance within various sized windows surrounding the point of gaze.</a:t>
            </a:r>
          </a:p>
          <a:p>
            <a:r>
              <a:rPr lang="en-US" baseline="0" dirty="0" smtClean="0"/>
              <a:t>We also used a pixel-by-pixel approach to generate correlation maps that represent the relationship between pupil size and luminance for every pixel surrounding the gaze point.</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first challenge in this project was related to storage space. The snapshot generator software created around 80 thousand png images for the 12 minute task, and this amounted to 200 gigabytes</a:t>
            </a:r>
            <a:r>
              <a:rPr lang="en-US" baseline="0" dirty="0" smtClean="0"/>
              <a:t> per subject.</a:t>
            </a:r>
          </a:p>
          <a:p>
            <a:r>
              <a:rPr lang="en-US" baseline="0" dirty="0" smtClean="0"/>
              <a:t>We decided to compress the sequence of images as a movie using an mp4 encoder in matlab, which achieved a hundred-fold decrease in storage space down to about 2 gigabytes per subject. </a:t>
            </a:r>
          </a:p>
          <a:p>
            <a:r>
              <a:rPr lang="en-US" baseline="0" dirty="0" smtClean="0"/>
              <a:t>However, we had to ensure that the video encoder didn’t introduce too many artifacts.</a:t>
            </a:r>
          </a:p>
          <a:p>
            <a:r>
              <a:rPr lang="en-US" baseline="0" dirty="0" smtClean="0"/>
              <a:t>Visually these two example images look the same with minor differences visible in the difference image on the right</a:t>
            </a:r>
          </a:p>
          <a:p>
            <a:r>
              <a:rPr lang="en-US" baseline="0" dirty="0" smtClean="0"/>
              <a:t>Importantly, bland altman analysis of png and mp4 pixel intensities revealed that 95% of differences fell within a range of 8-13, depending on the color channel. </a:t>
            </a:r>
          </a:p>
          <a:p>
            <a:r>
              <a:rPr lang="en-US" baseline="0" dirty="0" smtClean="0"/>
              <a:t>Since the entire 8-bit color intensity space has 256 levels, this implies that 95% of pixel-wise differences were within a range of 5% of the full color range, We considered this an acceptable level of compression artifacts to trade off with the enormous reduction in storage space.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won’t spend too much time on this because this data was collected</a:t>
            </a:r>
            <a:r>
              <a:rPr lang="en-US" baseline="0" dirty="0" smtClean="0"/>
              <a:t> by one of my mentors because was the one with access to the laboratory this summer.</a:t>
            </a:r>
          </a:p>
          <a:p>
            <a:r>
              <a:rPr lang="en-US" baseline="0" dirty="0" smtClean="0"/>
              <a:t>What he did was use a photospectrometer to measure the luminance of each color channel across the spectrum of pixel intensities from 0 to 255.</a:t>
            </a:r>
          </a:p>
          <a:p>
            <a:r>
              <a:rPr lang="en-US" baseline="0" dirty="0" smtClean="0"/>
              <a:t>He fit this data with an exponential function to derive a gamma parameter to describes the non-linear transformation from pixel intensity space to luminance space.</a:t>
            </a:r>
          </a:p>
          <a:p>
            <a:r>
              <a:rPr lang="en-US" baseline="0" dirty="0" smtClean="0"/>
              <a:t>I will note that the gamma values are close to 2.2, which is a standard or common value for most computer monitors.</a:t>
            </a:r>
          </a:p>
          <a:p>
            <a:r>
              <a:rPr lang="en-US" baseline="0" dirty="0" smtClean="0"/>
              <a:t>I used this function to convert RGB channels into luminance space prior to subsequent analyses.</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7</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could have computed</a:t>
            </a:r>
            <a:r>
              <a:rPr lang="en-US" baseline="0" dirty="0" smtClean="0"/>
              <a:t> correlations between raw luminance and pupil size, but this would fail to account for the well-known shape and sluggishness of the pupil response to light.</a:t>
            </a:r>
          </a:p>
          <a:p>
            <a:r>
              <a:rPr lang="en-US" baseline="0" dirty="0" smtClean="0"/>
              <a:t>Consistent with most models in the literature, we convoved the luminance signal with a gamma probability density function, as pictured in the image on the left, with a time delay of 666 milliseconds.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pupil constricts in response to an increase in luminance, and it dilates when there is a decrease in luminance, but the speed of the constriction response is actually much faster than the dilation response.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account for this, f</a:t>
            </a:r>
            <a:r>
              <a:rPr lang="en-US" baseline="0" dirty="0" smtClean="0"/>
              <a:t>ollowing the suggestion from a study by Korn and Bach in 2016, we modeled an additional constriction response for cases in which the luminance increased.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 will note in the bottom graph that this model fits data quite well for a basic task with controlled changes in screen brightness that we performed in the laboratory.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applied this model to the patterns of luminance in our rich, 3D environment to examine correlations with pupil size.</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8</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12</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the</a:t>
            </a:r>
            <a:r>
              <a:rPr lang="en-US" baseline="0" dirty="0" smtClean="0"/>
              <a:t> end result of this work is an optimized model to predict pupil size based solely on luminance changes. For the 3 example subjects shown here, there is a very strong negative correlation between pupil size and the model prediction.</a:t>
            </a:r>
          </a:p>
          <a:p>
            <a:r>
              <a:rPr lang="en-US" baseline="0" dirty="0" smtClean="0"/>
              <a:t>The model captures some of the shorter timescale changes and many of the longer timescale changes in pupil size</a:t>
            </a:r>
          </a:p>
          <a:p>
            <a:r>
              <a:rPr lang="en-US" baseline="0" dirty="0" smtClean="0"/>
              <a:t>You can also see that there are deviations from the model at some time points.</a:t>
            </a:r>
          </a:p>
          <a:p>
            <a:r>
              <a:rPr lang="en-US" baseline="0" dirty="0" smtClean="0"/>
              <a:t>This is actually important because we hypothesize that these deviations may be functionally important and related to the influence of ongoing cognitive processes, because we know that luminance is just one of several possible contributors to pupil size.</a:t>
            </a:r>
          </a:p>
          <a:p>
            <a:r>
              <a:rPr lang="en-US" baseline="0" dirty="0" smtClean="0"/>
              <a:t>By subtracting the predicted luminance signal out, we can possibly arrive at a better estimate of pupil-linked </a:t>
            </a:r>
            <a:r>
              <a:rPr lang="en-US" baseline="0" smtClean="0"/>
              <a:t>cognitive processes, which further research will help determine.</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3"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14"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15"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17"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18" name="Rectangle 17"/>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tx1"/>
                </a:solidFill>
              </a:rPr>
              <a:t>U.S. ARMY COMBAT</a:t>
            </a:r>
            <a:r>
              <a:rPr lang="en-US" sz="3200" baseline="0" dirty="0">
                <a:solidFill>
                  <a:schemeClr val="tx1"/>
                </a:solidFill>
              </a:rPr>
              <a:t> CAPABILITIES DEVELOPMENT COMMAND –</a:t>
            </a:r>
          </a:p>
          <a:p>
            <a:pPr lvl="0">
              <a:lnSpc>
                <a:spcPct val="100000"/>
              </a:lnSpc>
              <a:spcBef>
                <a:spcPts val="0"/>
              </a:spcBef>
              <a:defRPr/>
            </a:pPr>
            <a:r>
              <a:rPr lang="en-US" sz="3200" baseline="0" dirty="0">
                <a:solidFill>
                  <a:schemeClr val="tx1"/>
                </a:solidFill>
              </a:rPr>
              <a:t>ARMY RESEARCH LABORATORY</a:t>
            </a:r>
            <a:endParaRPr lang="en-US" sz="3200" dirty="0">
              <a:solidFill>
                <a:schemeClr val="tx1"/>
              </a:solidFill>
            </a:endParaRPr>
          </a:p>
        </p:txBody>
      </p:sp>
      <p:sp>
        <p:nvSpPr>
          <p:cNvPr id="19"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1"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2424904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357447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White Cover Slide">
    <p:bg>
      <p:bgRef idx="1001">
        <a:schemeClr val="bg1"/>
      </p:bgRef>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2"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18"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19"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0"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1" name="Rectangle 20"/>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tx1"/>
                </a:solidFill>
              </a:rPr>
              <a:t>U.S. ARMY COMBAT</a:t>
            </a:r>
            <a:r>
              <a:rPr lang="en-US" sz="3200" baseline="0" dirty="0">
                <a:solidFill>
                  <a:schemeClr val="tx1"/>
                </a:solidFill>
              </a:rPr>
              <a:t> CAPABILITIES DEVELOPMENT COMMAND –</a:t>
            </a:r>
          </a:p>
          <a:p>
            <a:pPr lvl="0">
              <a:lnSpc>
                <a:spcPct val="100000"/>
              </a:lnSpc>
              <a:spcBef>
                <a:spcPts val="0"/>
              </a:spcBef>
              <a:defRPr/>
            </a:pPr>
            <a:r>
              <a:rPr lang="en-US" sz="3200" baseline="0" dirty="0">
                <a:solidFill>
                  <a:schemeClr val="tx1"/>
                </a:solidFill>
              </a:rPr>
              <a:t>ARMY RESEARCH LABORATORY</a:t>
            </a:r>
            <a:endParaRPr lang="en-US" sz="3200" dirty="0">
              <a:solidFill>
                <a:schemeClr val="tx1"/>
              </a:solidFill>
            </a:endParaRPr>
          </a:p>
        </p:txBody>
      </p:sp>
      <p:sp>
        <p:nvSpPr>
          <p:cNvPr id="22"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7569387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Black Cover Slide (FOR DIGITAL USE ONLY)">
    <p:bg>
      <p:bgRef idx="1001">
        <a:schemeClr val="bg1"/>
      </p:bgRef>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18" name="Rectangle 17"/>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bg1"/>
                </a:solidFill>
              </a:rPr>
              <a:t>U.S. ARMY COMBAT</a:t>
            </a:r>
            <a:r>
              <a:rPr lang="en-US" sz="3200" baseline="0" dirty="0">
                <a:solidFill>
                  <a:schemeClr val="bg1"/>
                </a:solidFill>
              </a:rPr>
              <a:t> CAPABILITIES DEVELOPMENT COMMAND –</a:t>
            </a:r>
          </a:p>
          <a:p>
            <a:pPr lvl="0">
              <a:lnSpc>
                <a:spcPct val="100000"/>
              </a:lnSpc>
              <a:spcBef>
                <a:spcPts val="0"/>
              </a:spcBef>
              <a:defRPr/>
            </a:pPr>
            <a:r>
              <a:rPr lang="en-US" sz="3200" baseline="0" dirty="0">
                <a:solidFill>
                  <a:schemeClr val="bg1"/>
                </a:solidFill>
              </a:rPr>
              <a:t>ARMY RESEARCH LABORATORY</a:t>
            </a:r>
            <a:endParaRPr lang="en-US" sz="3200" dirty="0">
              <a:solidFill>
                <a:schemeClr val="bg1"/>
              </a:solidFill>
            </a:endParaRPr>
          </a:p>
        </p:txBody>
      </p:sp>
      <p:sp>
        <p:nvSpPr>
          <p:cNvPr id="19"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0"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1"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2"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3"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13871236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442210" y="2286001"/>
            <a:ext cx="8237095"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442210" y="3569973"/>
            <a:ext cx="8237095" cy="854075"/>
          </a:xfrm>
          <a:prstGeom prst="rect">
            <a:avLst/>
          </a:prstGeom>
        </p:spPr>
        <p:txBody>
          <a:bodyPr/>
          <a:lstStyle>
            <a:lvl1pPr>
              <a:defRPr sz="1800" b="0"/>
            </a:lvl1pPr>
          </a:lstStyle>
          <a:p>
            <a:pPr lvl="0"/>
            <a:r>
              <a:rPr lang="en-US" dirty="0"/>
              <a:t>SECTION TITLE GOES HERE</a:t>
            </a:r>
          </a:p>
        </p:txBody>
      </p:sp>
    </p:spTree>
    <p:extLst>
      <p:ext uri="{BB962C8B-B14F-4D97-AF65-F5344CB8AC3E}">
        <p14:creationId xmlns:p14="http://schemas.microsoft.com/office/powerpoint/2010/main" xmlns="" val="210560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8094688"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31134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1832582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bg>
      <p:bgRef idx="1001">
        <a:schemeClr val="bg1"/>
      </p:bgRef>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2"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18"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19"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0"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1" name="Rectangle 20"/>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tx1"/>
                </a:solidFill>
              </a:rPr>
              <a:t>U.S. ARMY COMBAT</a:t>
            </a:r>
            <a:r>
              <a:rPr lang="en-US" sz="3200" baseline="0" dirty="0">
                <a:solidFill>
                  <a:schemeClr val="tx1"/>
                </a:solidFill>
              </a:rPr>
              <a:t> CAPABILITIES DEVELOPMENT COMMAND –</a:t>
            </a:r>
          </a:p>
          <a:p>
            <a:pPr lvl="0">
              <a:lnSpc>
                <a:spcPct val="100000"/>
              </a:lnSpc>
              <a:spcBef>
                <a:spcPts val="0"/>
              </a:spcBef>
              <a:defRPr/>
            </a:pPr>
            <a:r>
              <a:rPr lang="en-US" sz="3200" baseline="0" dirty="0">
                <a:solidFill>
                  <a:schemeClr val="tx1"/>
                </a:solidFill>
              </a:rPr>
              <a:t>ARMY RESEARCH LABORATORY</a:t>
            </a:r>
            <a:endParaRPr lang="en-US" sz="3200" dirty="0">
              <a:solidFill>
                <a:schemeClr val="tx1"/>
              </a:solidFill>
            </a:endParaRPr>
          </a:p>
        </p:txBody>
      </p:sp>
      <p:sp>
        <p:nvSpPr>
          <p:cNvPr id="22"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19926171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Black Cover Slide (FOR DIGITAL USE ONLY)">
    <p:bg>
      <p:bgRef idx="1001">
        <a:schemeClr val="bg1"/>
      </p:bgRef>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 FOR PUBLIC RELEASE</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 FOR PUBLIC RELEASE</a:t>
            </a:r>
          </a:p>
        </p:txBody>
      </p:sp>
      <p:sp>
        <p:nvSpPr>
          <p:cNvPr id="1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18" name="Rectangle 17"/>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bg1"/>
                </a:solidFill>
              </a:rPr>
              <a:t>U.S. ARMY COMBAT</a:t>
            </a:r>
            <a:r>
              <a:rPr lang="en-US" sz="3200" baseline="0" dirty="0">
                <a:solidFill>
                  <a:schemeClr val="bg1"/>
                </a:solidFill>
              </a:rPr>
              <a:t> CAPABILITIES DEVELOPMENT COMMAND –</a:t>
            </a:r>
          </a:p>
          <a:p>
            <a:pPr lvl="0">
              <a:lnSpc>
                <a:spcPct val="100000"/>
              </a:lnSpc>
              <a:spcBef>
                <a:spcPts val="0"/>
              </a:spcBef>
              <a:defRPr/>
            </a:pPr>
            <a:r>
              <a:rPr lang="en-US" sz="3200" baseline="0" dirty="0">
                <a:solidFill>
                  <a:schemeClr val="bg1"/>
                </a:solidFill>
              </a:rPr>
              <a:t>ARMY RESEARCH LABORATORY</a:t>
            </a:r>
            <a:endParaRPr lang="en-US" sz="3200" dirty="0">
              <a:solidFill>
                <a:schemeClr val="bg1"/>
              </a:solidFill>
            </a:endParaRPr>
          </a:p>
        </p:txBody>
      </p:sp>
      <p:sp>
        <p:nvSpPr>
          <p:cNvPr id="19"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0"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1"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2"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3"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425005763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442210" y="2286001"/>
            <a:ext cx="8237095"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442210" y="3569973"/>
            <a:ext cx="8237095" cy="854075"/>
          </a:xfrm>
          <a:prstGeom prst="rect">
            <a:avLst/>
          </a:prstGeom>
        </p:spPr>
        <p:txBody>
          <a:bodyPr/>
          <a:lstStyle>
            <a:lvl1pPr>
              <a:defRPr sz="1800" b="0"/>
            </a:lvl1pPr>
          </a:lstStyle>
          <a:p>
            <a:pPr lvl="0"/>
            <a:r>
              <a:rPr lang="en-US" dirty="0"/>
              <a:t>SECTION TITLE GOES HERE</a:t>
            </a:r>
          </a:p>
        </p:txBody>
      </p:sp>
    </p:spTree>
    <p:extLst>
      <p:ext uri="{BB962C8B-B14F-4D97-AF65-F5344CB8AC3E}">
        <p14:creationId xmlns:p14="http://schemas.microsoft.com/office/powerpoint/2010/main" xmlns="" val="2149176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8094688"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101136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FOR DIGITAL USE ONLY)">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4"/>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4"/>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7"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19" name="Rectangle 18"/>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bg1"/>
                </a:solidFill>
              </a:rPr>
              <a:t>U.S. ARMY COMBAT</a:t>
            </a:r>
            <a:r>
              <a:rPr lang="en-US" sz="3200" baseline="0" dirty="0">
                <a:solidFill>
                  <a:schemeClr val="bg1"/>
                </a:solidFill>
              </a:rPr>
              <a:t> CAPABILITIES DEVELOPMENT COMMAND –</a:t>
            </a:r>
          </a:p>
          <a:p>
            <a:pPr lvl="0">
              <a:lnSpc>
                <a:spcPct val="100000"/>
              </a:lnSpc>
              <a:spcBef>
                <a:spcPts val="0"/>
              </a:spcBef>
              <a:defRPr/>
            </a:pPr>
            <a:r>
              <a:rPr lang="en-US" sz="3200" baseline="0" dirty="0">
                <a:solidFill>
                  <a:schemeClr val="bg1"/>
                </a:solidFill>
              </a:rPr>
              <a:t>ARMY RESEARCH LABORATORY</a:t>
            </a:r>
            <a:endParaRPr lang="en-US" sz="3200" dirty="0">
              <a:solidFill>
                <a:schemeClr val="bg1"/>
              </a:solidFill>
            </a:endParaRPr>
          </a:p>
        </p:txBody>
      </p:sp>
      <p:sp>
        <p:nvSpPr>
          <p:cNvPr id="30"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32"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33"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34"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35"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92888058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338045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442210" y="2286001"/>
            <a:ext cx="8237095"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442210" y="3569973"/>
            <a:ext cx="8237095"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xmlns="" val="408069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21" name="Text Placeholder 2"/>
          <p:cNvSpPr>
            <a:spLocks noGrp="1"/>
          </p:cNvSpPr>
          <p:nvPr>
            <p:ph idx="1" hasCustomPrompt="1"/>
          </p:nvPr>
        </p:nvSpPr>
        <p:spPr bwMode="auto">
          <a:xfrm>
            <a:off x="442210" y="1228725"/>
            <a:ext cx="8094688"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6"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427147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2701483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White Cover Slide">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25"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6"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7"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8"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9" name="Rectangle 28"/>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tx1"/>
                </a:solidFill>
              </a:rPr>
              <a:t>U.S. ARMY COMBAT</a:t>
            </a:r>
            <a:r>
              <a:rPr lang="en-US" sz="3200" baseline="0" dirty="0">
                <a:solidFill>
                  <a:schemeClr val="tx1"/>
                </a:solidFill>
              </a:rPr>
              <a:t> CAPABILITIES DEVELOPMENT COMMAND –</a:t>
            </a:r>
          </a:p>
          <a:p>
            <a:pPr lvl="0">
              <a:lnSpc>
                <a:spcPct val="100000"/>
              </a:lnSpc>
              <a:spcBef>
                <a:spcPts val="0"/>
              </a:spcBef>
              <a:defRPr/>
            </a:pPr>
            <a:r>
              <a:rPr lang="en-US" sz="3200" baseline="0" dirty="0">
                <a:solidFill>
                  <a:schemeClr val="tx1"/>
                </a:solidFill>
              </a:rPr>
              <a:t>ARMY RESEARCH LABORATORY</a:t>
            </a:r>
            <a:endParaRPr lang="en-US" sz="3200" dirty="0">
              <a:solidFill>
                <a:schemeClr val="tx1"/>
              </a:solidFill>
            </a:endParaRPr>
          </a:p>
        </p:txBody>
      </p:sp>
      <p:sp>
        <p:nvSpPr>
          <p:cNvPr id="30"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31"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357439527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ck Cover Slide (FOR DIGITAL USE ONLY)">
    <p:bg>
      <p:bgRef idx="1001">
        <a:schemeClr val="bg1"/>
      </p:bgRef>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3048"/>
            <a:ext cx="9144000" cy="6851904"/>
          </a:xfrm>
          <a:prstGeom prst="rect">
            <a:avLst/>
          </a:prstGeom>
        </p:spPr>
      </p:pic>
      <p:sp>
        <p:nvSpPr>
          <p:cNvPr id="8"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9"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18" name="Rectangle 17"/>
          <p:cNvSpPr/>
          <p:nvPr userDrawn="1"/>
        </p:nvSpPr>
        <p:spPr>
          <a:xfrm>
            <a:off x="306338" y="2440244"/>
            <a:ext cx="7740000" cy="1569660"/>
          </a:xfrm>
          <a:prstGeom prst="rect">
            <a:avLst/>
          </a:prstGeom>
        </p:spPr>
        <p:txBody>
          <a:bodyPr wrap="square">
            <a:spAutoFit/>
          </a:bodyPr>
          <a:lstStyle/>
          <a:p>
            <a:pPr lvl="0">
              <a:lnSpc>
                <a:spcPct val="100000"/>
              </a:lnSpc>
              <a:spcBef>
                <a:spcPts val="0"/>
              </a:spcBef>
              <a:defRPr/>
            </a:pPr>
            <a:r>
              <a:rPr lang="en-US" sz="3200" dirty="0">
                <a:solidFill>
                  <a:schemeClr val="bg1"/>
                </a:solidFill>
              </a:rPr>
              <a:t>U.S. ARMY COMBAT</a:t>
            </a:r>
            <a:r>
              <a:rPr lang="en-US" sz="3200" baseline="0" dirty="0">
                <a:solidFill>
                  <a:schemeClr val="bg1"/>
                </a:solidFill>
              </a:rPr>
              <a:t> CAPABILITIES DEVELOPMENT COMMAND –</a:t>
            </a:r>
          </a:p>
          <a:p>
            <a:pPr lvl="0">
              <a:lnSpc>
                <a:spcPct val="100000"/>
              </a:lnSpc>
              <a:spcBef>
                <a:spcPts val="0"/>
              </a:spcBef>
              <a:defRPr/>
            </a:pPr>
            <a:r>
              <a:rPr lang="en-US" sz="3200" baseline="0" dirty="0">
                <a:solidFill>
                  <a:schemeClr val="bg1"/>
                </a:solidFill>
              </a:rPr>
              <a:t>ARMY RESEARCH LABORATORY</a:t>
            </a:r>
            <a:endParaRPr lang="en-US" sz="3200" dirty="0">
              <a:solidFill>
                <a:schemeClr val="bg1"/>
              </a:solidFill>
            </a:endParaRPr>
          </a:p>
        </p:txBody>
      </p:sp>
      <p:sp>
        <p:nvSpPr>
          <p:cNvPr id="19" name="Text Placeholder 7"/>
          <p:cNvSpPr>
            <a:spLocks noGrp="1"/>
          </p:cNvSpPr>
          <p:nvPr>
            <p:ph type="body" sz="quarter" idx="12" hasCustomPrompt="1"/>
          </p:nvPr>
        </p:nvSpPr>
        <p:spPr>
          <a:xfrm>
            <a:off x="306338" y="4379765"/>
            <a:ext cx="7740000"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0" name="Text Placeholder 7"/>
          <p:cNvSpPr>
            <a:spLocks noGrp="1"/>
          </p:cNvSpPr>
          <p:nvPr>
            <p:ph type="body" sz="quarter" idx="13" hasCustomPrompt="1"/>
          </p:nvPr>
        </p:nvSpPr>
        <p:spPr>
          <a:xfrm>
            <a:off x="306338" y="5376077"/>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1" name="Text Placeholder 7"/>
          <p:cNvSpPr>
            <a:spLocks noGrp="1"/>
          </p:cNvSpPr>
          <p:nvPr>
            <p:ph type="body" sz="quarter" idx="14" hasCustomPrompt="1"/>
          </p:nvPr>
        </p:nvSpPr>
        <p:spPr>
          <a:xfrm>
            <a:off x="306338" y="5671676"/>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2" name="Text Placeholder 7"/>
          <p:cNvSpPr>
            <a:spLocks noGrp="1"/>
          </p:cNvSpPr>
          <p:nvPr>
            <p:ph type="body" sz="quarter" idx="15" hasCustomPrompt="1"/>
          </p:nvPr>
        </p:nvSpPr>
        <p:spPr>
          <a:xfrm>
            <a:off x="306338" y="5967274"/>
            <a:ext cx="5925786"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3" name="Text Placeholder 7"/>
          <p:cNvSpPr>
            <a:spLocks noGrp="1"/>
          </p:cNvSpPr>
          <p:nvPr>
            <p:ph type="body" sz="quarter" idx="18" hasCustomPrompt="1"/>
          </p:nvPr>
        </p:nvSpPr>
        <p:spPr>
          <a:xfrm>
            <a:off x="673815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xmlns="" val="29579215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bwMode="auto">
          <a:xfrm>
            <a:off x="442210" y="2286001"/>
            <a:ext cx="8237095"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6" name="Text Placeholder 5"/>
          <p:cNvSpPr>
            <a:spLocks noGrp="1"/>
          </p:cNvSpPr>
          <p:nvPr>
            <p:ph type="body" sz="quarter" idx="12" hasCustomPrompt="1"/>
          </p:nvPr>
        </p:nvSpPr>
        <p:spPr>
          <a:xfrm>
            <a:off x="442210" y="3569973"/>
            <a:ext cx="8237095" cy="854075"/>
          </a:xfrm>
          <a:prstGeom prst="rect">
            <a:avLst/>
          </a:prstGeom>
        </p:spPr>
        <p:txBody>
          <a:bodyPr/>
          <a:lstStyle>
            <a:lvl1pPr>
              <a:defRPr sz="1800" b="0" baseline="0"/>
            </a:lvl1pPr>
          </a:lstStyle>
          <a:p>
            <a:pPr lvl="0"/>
            <a:r>
              <a:rPr lang="en-US" dirty="0"/>
              <a:t>SECTION TITLE GOES HERE</a:t>
            </a:r>
          </a:p>
        </p:txBody>
      </p:sp>
    </p:spTree>
    <p:extLst>
      <p:ext uri="{BB962C8B-B14F-4D97-AF65-F5344CB8AC3E}">
        <p14:creationId xmlns:p14="http://schemas.microsoft.com/office/powerpoint/2010/main" xmlns="" val="718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8094688"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42419" y="274639"/>
            <a:ext cx="594101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xmlns="" val="115957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a:stretch>
            <a:fillRect/>
          </a:stretch>
        </p:blipFill>
        <p:spPr>
          <a:xfrm>
            <a:off x="0" y="3048"/>
            <a:ext cx="9144000" cy="6851904"/>
          </a:xfrm>
          <a:prstGeom prst="rect">
            <a:avLst/>
          </a:prstGeom>
        </p:spPr>
      </p:pic>
      <p:sp>
        <p:nvSpPr>
          <p:cNvPr id="9"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1"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9" name="TextBox 18"/>
          <p:cNvSpPr txBox="1"/>
          <p:nvPr userDrawn="1"/>
        </p:nvSpPr>
        <p:spPr>
          <a:xfrm>
            <a:off x="8735627" y="6636780"/>
            <a:ext cx="417459"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spTree>
    <p:extLst>
      <p:ext uri="{BB962C8B-B14F-4D97-AF65-F5344CB8AC3E}">
        <p14:creationId xmlns:p14="http://schemas.microsoft.com/office/powerpoint/2010/main" xmlns="" val="4090489922"/>
      </p:ext>
    </p:extLst>
  </p:cSld>
  <p:clrMap bg1="lt1" tx1="dk1" bg2="lt2" tx2="dk2" accent1="accent1" accent2="accent2" accent3="accent3" accent4="accent4" accent5="accent5" accent6="accent6" hlink="hlink" folHlink="folHlink"/>
  <p:sldLayoutIdLst>
    <p:sldLayoutId id="2147484215" r:id="rId1"/>
    <p:sldLayoutId id="2147484188" r:id="rId2"/>
    <p:sldLayoutId id="2147484189" r:id="rId3"/>
    <p:sldLayoutId id="2147484190" r:id="rId4"/>
    <p:sldLayoutId id="2147484192"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7"/>
          <a:stretch>
            <a:fillRect/>
          </a:stretch>
        </p:blipFill>
        <p:spPr>
          <a:xfrm>
            <a:off x="0" y="3048"/>
            <a:ext cx="9144000" cy="6851904"/>
          </a:xfrm>
          <a:prstGeom prst="rect">
            <a:avLst/>
          </a:prstGeom>
        </p:spPr>
      </p:pic>
      <p:sp>
        <p:nvSpPr>
          <p:cNvPr id="9"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6" name="TextBox 5"/>
          <p:cNvSpPr txBox="1"/>
          <p:nvPr userDrawn="1"/>
        </p:nvSpPr>
        <p:spPr>
          <a:xfrm>
            <a:off x="8735627" y="6636780"/>
            <a:ext cx="417459"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spTree>
    <p:extLst>
      <p:ext uri="{BB962C8B-B14F-4D97-AF65-F5344CB8AC3E}">
        <p14:creationId xmlns:p14="http://schemas.microsoft.com/office/powerpoint/2010/main" xmlns="" val="3363386176"/>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2"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7"/>
          <a:stretch>
            <a:fillRect/>
          </a:stretch>
        </p:blipFill>
        <p:spPr>
          <a:xfrm>
            <a:off x="0" y="3048"/>
            <a:ext cx="9144000" cy="6851904"/>
          </a:xfrm>
          <a:prstGeom prst="rect">
            <a:avLst/>
          </a:prstGeom>
        </p:spPr>
      </p:pic>
      <p:sp>
        <p:nvSpPr>
          <p:cNvPr id="9"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1"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6" name="TextBox 5"/>
          <p:cNvSpPr txBox="1"/>
          <p:nvPr userDrawn="1"/>
        </p:nvSpPr>
        <p:spPr>
          <a:xfrm>
            <a:off x="8735627" y="6636780"/>
            <a:ext cx="417459"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spTree>
    <p:extLst>
      <p:ext uri="{BB962C8B-B14F-4D97-AF65-F5344CB8AC3E}">
        <p14:creationId xmlns:p14="http://schemas.microsoft.com/office/powerpoint/2010/main" xmlns="" val="2069894522"/>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30"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7"/>
          <a:stretch>
            <a:fillRect/>
          </a:stretch>
        </p:blipFill>
        <p:spPr>
          <a:xfrm>
            <a:off x="0" y="3048"/>
            <a:ext cx="9144000" cy="6851904"/>
          </a:xfrm>
          <a:prstGeom prst="rect">
            <a:avLst/>
          </a:prstGeom>
        </p:spPr>
      </p:pic>
      <p:sp>
        <p:nvSpPr>
          <p:cNvPr id="9" name="Rectangle 15"/>
          <p:cNvSpPr>
            <a:spLocks noChangeArrowheads="1"/>
          </p:cNvSpPr>
          <p:nvPr userDrawn="1"/>
        </p:nvSpPr>
        <p:spPr bwMode="auto">
          <a:xfrm>
            <a:off x="1371600" y="6638559"/>
            <a:ext cx="64008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1" name="Rectangle 15"/>
          <p:cNvSpPr>
            <a:spLocks noChangeArrowheads="1"/>
          </p:cNvSpPr>
          <p:nvPr userDrawn="1"/>
        </p:nvSpPr>
        <p:spPr bwMode="auto">
          <a:xfrm>
            <a:off x="0" y="1407"/>
            <a:ext cx="9144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6" name="TextBox 5"/>
          <p:cNvSpPr txBox="1"/>
          <p:nvPr userDrawn="1"/>
        </p:nvSpPr>
        <p:spPr>
          <a:xfrm>
            <a:off x="8735627" y="6636780"/>
            <a:ext cx="417459" cy="215444"/>
          </a:xfrm>
          <a:prstGeom prst="rect">
            <a:avLst/>
          </a:prstGeom>
          <a:noFill/>
        </p:spPr>
        <p:txBody>
          <a:bodyPr wrap="square" rtlCol="0">
            <a:spAutoFit/>
          </a:bodyPr>
          <a:lstStyle/>
          <a:p>
            <a:pPr algn="r"/>
            <a:fld id="{96AD103F-80C8-4104-B396-731727462289}" type="slidenum">
              <a:rPr lang="en-US" sz="800" b="1" smtClean="0">
                <a:solidFill>
                  <a:schemeClr val="accent2"/>
                </a:solidFill>
              </a:rPr>
              <a:pPr algn="r"/>
              <a:t>‹#›</a:t>
            </a:fld>
            <a:endParaRPr lang="en-US" sz="800" b="1" dirty="0">
              <a:solidFill>
                <a:schemeClr val="accent2"/>
              </a:solidFill>
            </a:endParaRPr>
          </a:p>
        </p:txBody>
      </p:sp>
    </p:spTree>
    <p:extLst>
      <p:ext uri="{BB962C8B-B14F-4D97-AF65-F5344CB8AC3E}">
        <p14:creationId xmlns:p14="http://schemas.microsoft.com/office/powerpoint/2010/main" xmlns="" val="1085634697"/>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8"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r>
              <a:rPr lang="en-US" dirty="0"/>
              <a:t>Peter Hanson</a:t>
            </a:r>
          </a:p>
        </p:txBody>
      </p:sp>
      <p:sp>
        <p:nvSpPr>
          <p:cNvPr id="3" name="Text Placeholder 2"/>
          <p:cNvSpPr>
            <a:spLocks noGrp="1"/>
          </p:cNvSpPr>
          <p:nvPr>
            <p:ph type="body" sz="quarter" idx="14"/>
          </p:nvPr>
        </p:nvSpPr>
        <p:spPr/>
        <p:txBody>
          <a:bodyPr/>
          <a:lstStyle/>
          <a:p>
            <a:pPr marL="0" indent="0"/>
            <a:r>
              <a:rPr lang="en-US" dirty="0" smtClean="0"/>
              <a:t>Graduate Student, University of Texas, El Paso</a:t>
            </a:r>
            <a:endParaRPr lang="en-US" dirty="0"/>
          </a:p>
        </p:txBody>
      </p:sp>
      <p:sp>
        <p:nvSpPr>
          <p:cNvPr id="4" name="Text Placeholder 3"/>
          <p:cNvSpPr>
            <a:spLocks noGrp="1"/>
          </p:cNvSpPr>
          <p:nvPr>
            <p:ph type="body" sz="quarter" idx="15"/>
          </p:nvPr>
        </p:nvSpPr>
        <p:spPr/>
        <p:txBody>
          <a:bodyPr/>
          <a:lstStyle/>
          <a:p>
            <a:pPr marL="0" indent="0"/>
            <a:r>
              <a:rPr lang="en-US" dirty="0"/>
              <a:t>Research </a:t>
            </a:r>
            <a:r>
              <a:rPr lang="en-US" dirty="0" smtClean="0"/>
              <a:t>Intern, </a:t>
            </a:r>
            <a:r>
              <a:rPr lang="en-US" dirty="0" smtClean="0"/>
              <a:t>ARL </a:t>
            </a:r>
            <a:r>
              <a:rPr lang="en-US" dirty="0"/>
              <a:t>West</a:t>
            </a:r>
          </a:p>
        </p:txBody>
      </p:sp>
      <p:sp>
        <p:nvSpPr>
          <p:cNvPr id="5" name="Text Placeholder 4"/>
          <p:cNvSpPr>
            <a:spLocks noGrp="1"/>
          </p:cNvSpPr>
          <p:nvPr>
            <p:ph type="body" sz="quarter" idx="17"/>
          </p:nvPr>
        </p:nvSpPr>
        <p:spPr/>
        <p:txBody>
          <a:bodyPr/>
          <a:lstStyle/>
          <a:p>
            <a:r>
              <a:rPr lang="en-US" dirty="0"/>
              <a:t>28 07 2020</a:t>
            </a:r>
          </a:p>
        </p:txBody>
      </p:sp>
      <p:sp>
        <p:nvSpPr>
          <p:cNvPr id="6" name="Text Placeholder 5"/>
          <p:cNvSpPr>
            <a:spLocks noGrp="1"/>
          </p:cNvSpPr>
          <p:nvPr>
            <p:ph type="body" sz="quarter" idx="12"/>
          </p:nvPr>
        </p:nvSpPr>
        <p:spPr/>
        <p:txBody>
          <a:bodyPr/>
          <a:lstStyle/>
          <a:p>
            <a:r>
              <a:rPr lang="en-US" sz="2000" dirty="0"/>
              <a:t>The Influence of Dynamic Visual Scene </a:t>
            </a:r>
            <a:r>
              <a:rPr lang="en-US" dirty="0"/>
              <a:t>S</a:t>
            </a:r>
            <a:r>
              <a:rPr lang="en-US" sz="2000" dirty="0"/>
              <a:t>tatistics on Pupil </a:t>
            </a:r>
            <a:r>
              <a:rPr lang="en-US" dirty="0"/>
              <a:t>S</a:t>
            </a:r>
            <a:r>
              <a:rPr lang="en-US" sz="2000" dirty="0"/>
              <a:t>ize</a:t>
            </a:r>
            <a:endParaRPr lang="en-US" dirty="0"/>
          </a:p>
        </p:txBody>
      </p:sp>
      <p:sp>
        <p:nvSpPr>
          <p:cNvPr id="7" name="Text Placeholder 6"/>
          <p:cNvSpPr>
            <a:spLocks noGrp="1"/>
          </p:cNvSpPr>
          <p:nvPr>
            <p:ph type="body" sz="quarter" idx="18"/>
          </p:nvPr>
        </p:nvSpPr>
        <p:spPr/>
        <p:txBody>
          <a:bodyPr/>
          <a:lstStyle/>
          <a:p>
            <a:pPr marL="0" indent="0"/>
            <a:r>
              <a:rPr lang="en-US" dirty="0"/>
              <a:t>DISTRIBUTION STATEMENT GOES HERE</a:t>
            </a:r>
          </a:p>
        </p:txBody>
      </p:sp>
    </p:spTree>
    <p:extLst>
      <p:ext uri="{BB962C8B-B14F-4D97-AF65-F5344CB8AC3E}">
        <p14:creationId xmlns:p14="http://schemas.microsoft.com/office/powerpoint/2010/main" xmlns="" val="38217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Analysis: Correlation coefficients</a:t>
            </a:r>
          </a:p>
        </p:txBody>
      </p:sp>
      <p:pic>
        <p:nvPicPr>
          <p:cNvPr id="5" name="Picture 4">
            <a:extLst>
              <a:ext uri="{FF2B5EF4-FFF2-40B4-BE49-F238E27FC236}">
                <a16:creationId xmlns:a16="http://schemas.microsoft.com/office/drawing/2014/main" xmlns="" id="{732F5C04-4E9F-4DAE-B8DC-F253E8B70450}"/>
              </a:ext>
            </a:extLst>
          </p:cNvPr>
          <p:cNvPicPr>
            <a:picLocks noChangeAspect="1"/>
          </p:cNvPicPr>
          <p:nvPr/>
        </p:nvPicPr>
        <p:blipFill>
          <a:blip r:embed="rId2"/>
          <a:stretch>
            <a:fillRect/>
          </a:stretch>
        </p:blipFill>
        <p:spPr>
          <a:xfrm>
            <a:off x="0" y="1766454"/>
            <a:ext cx="9144000" cy="3592624"/>
          </a:xfrm>
          <a:prstGeom prst="rect">
            <a:avLst/>
          </a:prstGeom>
        </p:spPr>
      </p:pic>
      <p:cxnSp>
        <p:nvCxnSpPr>
          <p:cNvPr id="6" name="Straight Connector 5"/>
          <p:cNvCxnSpPr/>
          <p:nvPr/>
        </p:nvCxnSpPr>
        <p:spPr>
          <a:xfrm>
            <a:off x="7666893" y="2421652"/>
            <a:ext cx="1205803" cy="6229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66892" y="4350939"/>
            <a:ext cx="1267767" cy="2327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4849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210" y="1228725"/>
            <a:ext cx="4190080" cy="4714874"/>
          </a:xfrm>
        </p:spPr>
        <p:txBody>
          <a:bodyPr/>
          <a:lstStyle/>
          <a:p>
            <a:pPr marL="228600" marR="0" lvl="0" indent="-228600" algn="l" defTabSz="914400" rtl="0" eaLnBrk="1" fontAlgn="auto" latinLnBrk="0" hangingPunct="1">
              <a:lnSpc>
                <a:spcPct val="120000"/>
              </a:lnSpc>
              <a:spcBef>
                <a:spcPts val="1000"/>
              </a:spcBef>
              <a:spcAft>
                <a:spcPts val="0"/>
              </a:spcAft>
              <a:buClr>
                <a:schemeClr val="accent1"/>
              </a:buClr>
              <a:buSzPct val="100000"/>
              <a:buFont typeface="Arial" panose="020B0604020202020204" pitchFamily="34" charset="0"/>
              <a:buChar char="•"/>
              <a:tabLst/>
              <a:defRPr/>
            </a:pPr>
            <a:r>
              <a:rPr kumimoji="0" lang="en-US" sz="2000" i="0" u="none" strike="noStrike" kern="1200" cap="none" spc="0" normalizeH="0" baseline="0" noProof="0" dirty="0">
                <a:ln>
                  <a:noFill/>
                </a:ln>
                <a:solidFill>
                  <a:schemeClr val="tx1"/>
                </a:solidFill>
                <a:effectLst/>
                <a:uLnTx/>
                <a:uFillTx/>
                <a:latin typeface="+mn-lt"/>
                <a:ea typeface="+mn-ea"/>
                <a:cs typeface="+mn-cs"/>
              </a:rPr>
              <a:t>Blue channel </a:t>
            </a:r>
            <a:r>
              <a:rPr kumimoji="0" lang="en-US" sz="2000" i="0" u="none" strike="noStrike" kern="1200" cap="none" spc="0" normalizeH="0" baseline="0" noProof="0" dirty="0" smtClean="0">
                <a:ln>
                  <a:noFill/>
                </a:ln>
                <a:solidFill>
                  <a:schemeClr val="tx1"/>
                </a:solidFill>
                <a:effectLst/>
                <a:uLnTx/>
                <a:uFillTx/>
                <a:latin typeface="+mn-lt"/>
                <a:ea typeface="+mn-ea"/>
                <a:cs typeface="+mn-cs"/>
              </a:rPr>
              <a:t>was most </a:t>
            </a:r>
            <a:r>
              <a:rPr kumimoji="0" lang="en-US" sz="2000" i="0" u="none" strike="noStrike" kern="1200" cap="none" spc="0" normalizeH="0" baseline="0" noProof="0" dirty="0">
                <a:ln>
                  <a:noFill/>
                </a:ln>
                <a:solidFill>
                  <a:schemeClr val="tx1"/>
                </a:solidFill>
                <a:effectLst/>
                <a:uLnTx/>
                <a:uFillTx/>
                <a:latin typeface="+mn-lt"/>
                <a:ea typeface="+mn-ea"/>
                <a:cs typeface="+mn-cs"/>
              </a:rPr>
              <a:t>strongly negatively correlated</a:t>
            </a:r>
          </a:p>
          <a:p>
            <a:pPr marL="685800" lvl="1" indent="-228600" defTabSz="914400">
              <a:lnSpc>
                <a:spcPct val="120000"/>
              </a:lnSpc>
              <a:spcBef>
                <a:spcPts val="1000"/>
              </a:spcBef>
              <a:buClr>
                <a:schemeClr val="accent1"/>
              </a:buClr>
              <a:buSzPct val="100000"/>
              <a:buFont typeface="Arial" panose="020B0604020202020204" pitchFamily="34" charset="0"/>
              <a:buChar char="•"/>
            </a:pPr>
            <a:r>
              <a:rPr lang="en-US" dirty="0"/>
              <a:t>Larger windows (700+ </a:t>
            </a:r>
            <a:r>
              <a:rPr lang="en-US" dirty="0" smtClean="0"/>
              <a:t>pixels) had strongest relationship</a:t>
            </a:r>
          </a:p>
          <a:p>
            <a:pPr marL="685800" lvl="1" indent="-228600" defTabSz="914400">
              <a:lnSpc>
                <a:spcPct val="120000"/>
              </a:lnSpc>
              <a:spcBef>
                <a:spcPts val="1000"/>
              </a:spcBef>
              <a:buClr>
                <a:schemeClr val="accent1"/>
              </a:buClr>
              <a:buSzPct val="100000"/>
              <a:buFont typeface="Arial" panose="020B0604020202020204" pitchFamily="34" charset="0"/>
              <a:buChar char="•"/>
            </a:pPr>
            <a:r>
              <a:rPr lang="en-US" dirty="0" smtClean="0"/>
              <a:t>Green channel followed a similar pattern</a:t>
            </a:r>
            <a:endParaRPr lang="en-US" dirty="0"/>
          </a:p>
          <a:p>
            <a:pPr marL="685800" lvl="1" indent="-228600" defTabSz="914400">
              <a:lnSpc>
                <a:spcPct val="120000"/>
              </a:lnSpc>
              <a:spcBef>
                <a:spcPts val="1000"/>
              </a:spcBef>
              <a:buClr>
                <a:schemeClr val="accent1"/>
              </a:buClr>
              <a:buSzPct val="100000"/>
              <a:buFont typeface="Arial" panose="020B0604020202020204" pitchFamily="34" charset="0"/>
              <a:buChar char="•"/>
            </a:pP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228600" indent="-228600" defTabSz="914400">
              <a:lnSpc>
                <a:spcPct val="120000"/>
              </a:lnSpc>
              <a:spcBef>
                <a:spcPts val="1000"/>
              </a:spcBef>
              <a:buClr>
                <a:schemeClr val="accent1"/>
              </a:buClr>
              <a:buSzPct val="100000"/>
              <a:buFont typeface="Arial" panose="020B0604020202020204" pitchFamily="34" charset="0"/>
              <a:buChar char="•"/>
            </a:pPr>
            <a:r>
              <a:rPr lang="en-US" sz="2000" dirty="0"/>
              <a:t>Red channel least strongly </a:t>
            </a:r>
            <a:r>
              <a:rPr lang="en-US" sz="2000" dirty="0" smtClean="0"/>
              <a:t>correlated</a:t>
            </a:r>
            <a:endParaRPr lang="en-US" sz="2000" dirty="0"/>
          </a:p>
          <a:p>
            <a:pPr marL="685800" lvl="1" indent="-228600" defTabSz="914400">
              <a:lnSpc>
                <a:spcPct val="120000"/>
              </a:lnSpc>
              <a:spcBef>
                <a:spcPts val="1000"/>
              </a:spcBef>
              <a:buClr>
                <a:schemeClr val="accent1"/>
              </a:buClr>
              <a:buSzPct val="100000"/>
              <a:buFont typeface="Arial" panose="020B0604020202020204" pitchFamily="34" charset="0"/>
              <a:buChar char="•"/>
            </a:pPr>
            <a:r>
              <a:rPr kumimoji="0" lang="en-US" b="0" i="0" u="none" strike="noStrike" kern="1200" cap="none" spc="0" normalizeH="0" baseline="0" noProof="0" dirty="0" smtClean="0">
                <a:ln>
                  <a:noFill/>
                </a:ln>
                <a:solidFill>
                  <a:schemeClr val="tx1"/>
                </a:solidFill>
                <a:effectLst/>
                <a:uLnTx/>
                <a:uFillTx/>
                <a:latin typeface="+mn-lt"/>
                <a:ea typeface="+mn-ea"/>
                <a:cs typeface="+mn-cs"/>
              </a:rPr>
              <a:t>Intermediate windows </a:t>
            </a:r>
            <a:r>
              <a:rPr kumimoji="0" lang="en-US" b="0" i="0" u="none" strike="noStrike" kern="1200" cap="none" spc="0" normalizeH="0" baseline="0" noProof="0" dirty="0">
                <a:ln>
                  <a:noFill/>
                </a:ln>
                <a:solidFill>
                  <a:schemeClr val="tx1"/>
                </a:solidFill>
                <a:effectLst/>
                <a:uLnTx/>
                <a:uFillTx/>
                <a:latin typeface="+mn-lt"/>
                <a:ea typeface="+mn-ea"/>
                <a:cs typeface="+mn-cs"/>
              </a:rPr>
              <a:t>(300 pixels) </a:t>
            </a:r>
            <a:r>
              <a:rPr lang="en-US" dirty="0" smtClean="0">
                <a:latin typeface="+mn-lt"/>
                <a:ea typeface="+mn-ea"/>
                <a:cs typeface="+mn-cs"/>
              </a:rPr>
              <a:t>had strongest relationship</a:t>
            </a: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lvl="0"/>
            <a:endParaRPr lang="en-US" dirty="0"/>
          </a:p>
        </p:txBody>
      </p:sp>
      <p:sp>
        <p:nvSpPr>
          <p:cNvPr id="3" name="Title 2"/>
          <p:cNvSpPr>
            <a:spLocks noGrp="1"/>
          </p:cNvSpPr>
          <p:nvPr>
            <p:ph type="title"/>
          </p:nvPr>
        </p:nvSpPr>
        <p:spPr/>
        <p:txBody>
          <a:bodyPr/>
          <a:lstStyle/>
          <a:p>
            <a:r>
              <a:rPr lang="en-US" dirty="0" smtClean="0"/>
              <a:t>Group RESULTS</a:t>
            </a:r>
            <a:endParaRPr lang="en-US" dirty="0"/>
          </a:p>
        </p:txBody>
      </p:sp>
      <p:pic>
        <p:nvPicPr>
          <p:cNvPr id="5" name="Picture 4">
            <a:extLst>
              <a:ext uri="{FF2B5EF4-FFF2-40B4-BE49-F238E27FC236}">
                <a16:creationId xmlns:a16="http://schemas.microsoft.com/office/drawing/2014/main" xmlns="" id="{E8730D56-C302-4145-903C-33F556F2810C}"/>
              </a:ext>
            </a:extLst>
          </p:cNvPr>
          <p:cNvPicPr>
            <a:picLocks noChangeAspect="1"/>
          </p:cNvPicPr>
          <p:nvPr/>
        </p:nvPicPr>
        <p:blipFill>
          <a:blip r:embed="rId2"/>
          <a:stretch>
            <a:fillRect/>
          </a:stretch>
        </p:blipFill>
        <p:spPr>
          <a:xfrm>
            <a:off x="4432697" y="1539898"/>
            <a:ext cx="4560576" cy="3614125"/>
          </a:xfrm>
          <a:prstGeom prst="rect">
            <a:avLst/>
          </a:prstGeom>
        </p:spPr>
      </p:pic>
    </p:spTree>
    <p:extLst>
      <p:ext uri="{BB962C8B-B14F-4D97-AF65-F5344CB8AC3E}">
        <p14:creationId xmlns:p14="http://schemas.microsoft.com/office/powerpoint/2010/main" xmlns="" val="2597433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foveal window approach makes the assumption that ALL pixels near fixation contribute EQUALLY to pupil size fluctuations</a:t>
            </a:r>
          </a:p>
          <a:p>
            <a:endParaRPr lang="en-US" dirty="0"/>
          </a:p>
          <a:p>
            <a:r>
              <a:rPr lang="en-US" dirty="0"/>
              <a:t>Using a pixel-by-pixel approach, we can assess if this is true or not.</a:t>
            </a:r>
          </a:p>
          <a:p>
            <a:endParaRPr lang="en-US" dirty="0"/>
          </a:p>
          <a:p>
            <a:r>
              <a:rPr lang="en-US" dirty="0"/>
              <a:t>If not true, then we can DISCOVER more detailed spatial maps of how pixels near fixation actually influence pupil size.</a:t>
            </a:r>
          </a:p>
          <a:p>
            <a:pPr lvl="0"/>
            <a:endParaRPr lang="en-US" dirty="0"/>
          </a:p>
        </p:txBody>
      </p:sp>
      <p:sp>
        <p:nvSpPr>
          <p:cNvPr id="3" name="Title 2"/>
          <p:cNvSpPr>
            <a:spLocks noGrp="1"/>
          </p:cNvSpPr>
          <p:nvPr>
            <p:ph type="title"/>
          </p:nvPr>
        </p:nvSpPr>
        <p:spPr/>
        <p:txBody>
          <a:bodyPr/>
          <a:lstStyle/>
          <a:p>
            <a:r>
              <a:rPr lang="en-US" dirty="0" smtClean="0"/>
              <a:t>Pixel-by-Pixel Correlation maps</a:t>
            </a:r>
            <a:endParaRPr lang="en-US" dirty="0"/>
          </a:p>
        </p:txBody>
      </p:sp>
      <p:sp>
        <p:nvSpPr>
          <p:cNvPr id="5" name="Rectangle 4"/>
          <p:cNvSpPr/>
          <p:nvPr/>
        </p:nvSpPr>
        <p:spPr>
          <a:xfrm>
            <a:off x="3838460" y="3979145"/>
            <a:ext cx="1758462" cy="1798655"/>
          </a:xfrm>
          <a:prstGeom prst="rect">
            <a:avLst/>
          </a:prstGeom>
          <a:solidFill>
            <a:srgbClr val="87C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29376" y="4220304"/>
            <a:ext cx="1366576" cy="13163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672470" y="4823205"/>
            <a:ext cx="90435" cy="10048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62425" y="4642337"/>
            <a:ext cx="771365" cy="246221"/>
          </a:xfrm>
          <a:prstGeom prst="rect">
            <a:avLst/>
          </a:prstGeom>
          <a:noFill/>
        </p:spPr>
        <p:txBody>
          <a:bodyPr wrap="none" rtlCol="0">
            <a:spAutoFit/>
          </a:bodyPr>
          <a:lstStyle/>
          <a:p>
            <a:r>
              <a:rPr lang="en-US" sz="1000" dirty="0" smtClean="0">
                <a:solidFill>
                  <a:schemeClr val="bg1"/>
                </a:solidFill>
              </a:rPr>
              <a:t>g</a:t>
            </a:r>
            <a:r>
              <a:rPr lang="en-US" sz="1000" dirty="0" smtClean="0">
                <a:solidFill>
                  <a:schemeClr val="bg1"/>
                </a:solidFill>
              </a:rPr>
              <a:t>aze point</a:t>
            </a:r>
            <a:endParaRPr lang="en-US" sz="1000" dirty="0">
              <a:solidFill>
                <a:schemeClr val="bg1"/>
              </a:solidFill>
            </a:endParaRPr>
          </a:p>
        </p:txBody>
      </p:sp>
      <p:sp>
        <p:nvSpPr>
          <p:cNvPr id="9" name="TextBox 8"/>
          <p:cNvSpPr txBox="1"/>
          <p:nvPr/>
        </p:nvSpPr>
        <p:spPr>
          <a:xfrm>
            <a:off x="5652298" y="4268834"/>
            <a:ext cx="3109850" cy="1569660"/>
          </a:xfrm>
          <a:prstGeom prst="rect">
            <a:avLst/>
          </a:prstGeom>
          <a:noFill/>
        </p:spPr>
        <p:txBody>
          <a:bodyPr wrap="square" rtlCol="0">
            <a:spAutoFit/>
          </a:bodyPr>
          <a:lstStyle/>
          <a:p>
            <a:r>
              <a:rPr lang="en-US" dirty="0" smtClean="0">
                <a:solidFill>
                  <a:srgbClr val="0070C0"/>
                </a:solidFill>
              </a:rPr>
              <a:t>Assumes equal contribution within the circular foveal window</a:t>
            </a:r>
            <a:endParaRPr lang="en-US" dirty="0">
              <a:solidFill>
                <a:srgbClr val="0070C0"/>
              </a:solidFill>
            </a:endParaRPr>
          </a:p>
        </p:txBody>
      </p:sp>
      <p:sp>
        <p:nvSpPr>
          <p:cNvPr id="10" name="TextBox 9"/>
          <p:cNvSpPr txBox="1"/>
          <p:nvPr/>
        </p:nvSpPr>
        <p:spPr>
          <a:xfrm>
            <a:off x="1306276" y="3516875"/>
            <a:ext cx="3205424" cy="1200329"/>
          </a:xfrm>
          <a:prstGeom prst="rect">
            <a:avLst/>
          </a:prstGeom>
          <a:noFill/>
        </p:spPr>
        <p:txBody>
          <a:bodyPr wrap="square" rtlCol="0">
            <a:spAutoFit/>
          </a:bodyPr>
          <a:lstStyle/>
          <a:p>
            <a:r>
              <a:rPr lang="en-US" dirty="0" smtClean="0">
                <a:solidFill>
                  <a:srgbClr val="00B050"/>
                </a:solidFill>
              </a:rPr>
              <a:t>e.g. lower contribution outside the foveal window</a:t>
            </a:r>
            <a:endParaRPr lang="en-US" dirty="0">
              <a:solidFill>
                <a:srgbClr val="00B050"/>
              </a:solidFill>
            </a:endParaRPr>
          </a:p>
        </p:txBody>
      </p:sp>
    </p:spTree>
    <p:extLst>
      <p:ext uri="{BB962C8B-B14F-4D97-AF65-F5344CB8AC3E}">
        <p14:creationId xmlns:p14="http://schemas.microsoft.com/office/powerpoint/2010/main" xmlns="" val="237813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Correlation maps for </a:t>
            </a:r>
            <a:r>
              <a:rPr lang="en-US" dirty="0" smtClean="0"/>
              <a:t>a single </a:t>
            </a:r>
            <a:r>
              <a:rPr lang="en-US" dirty="0"/>
              <a:t>example subject</a:t>
            </a:r>
          </a:p>
          <a:p>
            <a:r>
              <a:rPr lang="en-US" dirty="0"/>
              <a:t>Inset shows time series for </a:t>
            </a:r>
            <a:r>
              <a:rPr lang="en-US" dirty="0" smtClean="0"/>
              <a:t>one</a:t>
            </a:r>
            <a:r>
              <a:rPr lang="en-US" dirty="0" smtClean="0"/>
              <a:t> pixel </a:t>
            </a:r>
            <a:r>
              <a:rPr lang="en-US" dirty="0"/>
              <a:t>in the blue channel</a:t>
            </a:r>
          </a:p>
          <a:p>
            <a:pPr lvl="0"/>
            <a:endParaRPr lang="en-US" dirty="0"/>
          </a:p>
        </p:txBody>
      </p:sp>
      <p:sp>
        <p:nvSpPr>
          <p:cNvPr id="3" name="Title 2"/>
          <p:cNvSpPr>
            <a:spLocks noGrp="1"/>
          </p:cNvSpPr>
          <p:nvPr>
            <p:ph type="title"/>
          </p:nvPr>
        </p:nvSpPr>
        <p:spPr/>
        <p:txBody>
          <a:bodyPr/>
          <a:lstStyle/>
          <a:p>
            <a:r>
              <a:rPr lang="en-US" dirty="0" smtClean="0"/>
              <a:t>Example correlation map Results</a:t>
            </a:r>
            <a:endParaRPr lang="en-US" dirty="0"/>
          </a:p>
        </p:txBody>
      </p:sp>
      <p:pic>
        <p:nvPicPr>
          <p:cNvPr id="9" name="Picture 8">
            <a:extLst>
              <a:ext uri="{FF2B5EF4-FFF2-40B4-BE49-F238E27FC236}">
                <a16:creationId xmlns:a16="http://schemas.microsoft.com/office/drawing/2014/main" xmlns="" id="{CFF303DF-9C22-4BBB-8433-73CAF026565E}"/>
              </a:ext>
            </a:extLst>
          </p:cNvPr>
          <p:cNvPicPr>
            <a:picLocks noChangeAspect="1"/>
          </p:cNvPicPr>
          <p:nvPr/>
        </p:nvPicPr>
        <p:blipFill>
          <a:blip r:embed="rId2"/>
          <a:stretch>
            <a:fillRect/>
          </a:stretch>
        </p:blipFill>
        <p:spPr>
          <a:xfrm>
            <a:off x="558227" y="4261974"/>
            <a:ext cx="7496179" cy="1819461"/>
          </a:xfrm>
          <a:prstGeom prst="rect">
            <a:avLst/>
          </a:prstGeom>
        </p:spPr>
      </p:pic>
      <p:sp>
        <p:nvSpPr>
          <p:cNvPr id="10" name="Rectangle 9">
            <a:extLst>
              <a:ext uri="{FF2B5EF4-FFF2-40B4-BE49-F238E27FC236}">
                <a16:creationId xmlns:a16="http://schemas.microsoft.com/office/drawing/2014/main" xmlns="" id="{D35A6F8C-E4C2-4E85-8EC0-6C031EECF59E}"/>
              </a:ext>
            </a:extLst>
          </p:cNvPr>
          <p:cNvSpPr/>
          <p:nvPr/>
        </p:nvSpPr>
        <p:spPr>
          <a:xfrm>
            <a:off x="6707821" y="4861911"/>
            <a:ext cx="45719" cy="4633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xmlns="" id="{E14F8F93-6275-425F-BA9E-337AA44DBF47}"/>
              </a:ext>
            </a:extLst>
          </p:cNvPr>
          <p:cNvCxnSpPr>
            <a:cxnSpLocks/>
            <a:stCxn id="10" idx="1"/>
          </p:cNvCxnSpPr>
          <p:nvPr/>
        </p:nvCxnSpPr>
        <p:spPr>
          <a:xfrm rot="10800000">
            <a:off x="1055077" y="3928890"/>
            <a:ext cx="5652744" cy="95618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example-subject-corrmaps_blue20-35.jpg">
            <a:extLst>
              <a:ext uri="{FF2B5EF4-FFF2-40B4-BE49-F238E27FC236}">
                <a16:creationId xmlns:a16="http://schemas.microsoft.com/office/drawing/2014/main" xmlns="" id="{1D66C0F4-7723-478F-AACF-2E7F153348AB}"/>
              </a:ext>
            </a:extLst>
          </p:cNvPr>
          <p:cNvPicPr>
            <a:picLocks noChangeAspect="1"/>
          </p:cNvPicPr>
          <p:nvPr/>
        </p:nvPicPr>
        <p:blipFill>
          <a:blip r:embed="rId3" cstate="print"/>
          <a:srcRect l="11078" r="7669"/>
          <a:stretch>
            <a:fillRect/>
          </a:stretch>
        </p:blipFill>
        <p:spPr>
          <a:xfrm>
            <a:off x="934936" y="2441734"/>
            <a:ext cx="7649127" cy="1449089"/>
          </a:xfrm>
          <a:prstGeom prst="rect">
            <a:avLst/>
          </a:prstGeom>
        </p:spPr>
      </p:pic>
      <p:cxnSp>
        <p:nvCxnSpPr>
          <p:cNvPr id="13" name="Straight Connector 12">
            <a:extLst>
              <a:ext uri="{FF2B5EF4-FFF2-40B4-BE49-F238E27FC236}">
                <a16:creationId xmlns:a16="http://schemas.microsoft.com/office/drawing/2014/main" xmlns="" id="{421325A1-CA7A-4B6C-BABC-3307872C08FC}"/>
              </a:ext>
            </a:extLst>
          </p:cNvPr>
          <p:cNvCxnSpPr>
            <a:cxnSpLocks/>
          </p:cNvCxnSpPr>
          <p:nvPr/>
        </p:nvCxnSpPr>
        <p:spPr>
          <a:xfrm flipV="1">
            <a:off x="6720521" y="3947650"/>
            <a:ext cx="1829258" cy="9224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8155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2419" y="274639"/>
            <a:ext cx="6164183" cy="506411"/>
          </a:xfrm>
        </p:spPr>
        <p:txBody>
          <a:bodyPr/>
          <a:lstStyle/>
          <a:p>
            <a:r>
              <a:rPr lang="en-US" dirty="0" smtClean="0"/>
              <a:t>Group Maps (individual subjects below)</a:t>
            </a:r>
            <a:endParaRPr lang="en-US" dirty="0"/>
          </a:p>
        </p:txBody>
      </p:sp>
      <p:pic>
        <p:nvPicPr>
          <p:cNvPr id="5" name="Picture 4">
            <a:extLst>
              <a:ext uri="{FF2B5EF4-FFF2-40B4-BE49-F238E27FC236}">
                <a16:creationId xmlns:a16="http://schemas.microsoft.com/office/drawing/2014/main" xmlns="" id="{2D69759E-220A-41AE-8041-50D980B067C4}"/>
              </a:ext>
            </a:extLst>
          </p:cNvPr>
          <p:cNvPicPr>
            <a:picLocks noChangeAspect="1"/>
          </p:cNvPicPr>
          <p:nvPr/>
        </p:nvPicPr>
        <p:blipFill>
          <a:blip r:embed="rId2"/>
          <a:stretch>
            <a:fillRect/>
          </a:stretch>
        </p:blipFill>
        <p:spPr>
          <a:xfrm>
            <a:off x="110534" y="1003744"/>
            <a:ext cx="8932985" cy="2179266"/>
          </a:xfrm>
          <a:prstGeom prst="rect">
            <a:avLst/>
          </a:prstGeom>
        </p:spPr>
      </p:pic>
      <p:pic>
        <p:nvPicPr>
          <p:cNvPr id="6" name="Picture 5" descr="AllcorrelationMaps_RGB-01.jpg"/>
          <p:cNvPicPr>
            <a:picLocks noChangeAspect="1"/>
          </p:cNvPicPr>
          <p:nvPr/>
        </p:nvPicPr>
        <p:blipFill>
          <a:blip r:embed="rId3"/>
          <a:stretch>
            <a:fillRect/>
          </a:stretch>
        </p:blipFill>
        <p:spPr>
          <a:xfrm>
            <a:off x="120588" y="3253465"/>
            <a:ext cx="8772211" cy="3344405"/>
          </a:xfrm>
          <a:prstGeom prst="rect">
            <a:avLst/>
          </a:prstGeom>
        </p:spPr>
      </p:pic>
      <p:sp>
        <p:nvSpPr>
          <p:cNvPr id="7" name="TextBox 6"/>
          <p:cNvSpPr txBox="1"/>
          <p:nvPr/>
        </p:nvSpPr>
        <p:spPr>
          <a:xfrm>
            <a:off x="5245769" y="721895"/>
            <a:ext cx="1630062" cy="338554"/>
          </a:xfrm>
          <a:prstGeom prst="rect">
            <a:avLst/>
          </a:prstGeom>
          <a:noFill/>
        </p:spPr>
        <p:txBody>
          <a:bodyPr wrap="none" rtlCol="0">
            <a:spAutoFit/>
          </a:bodyPr>
          <a:lstStyle/>
          <a:p>
            <a:r>
              <a:rPr lang="en-US" sz="1600" dirty="0" smtClean="0"/>
              <a:t>Blue sky effect?</a:t>
            </a:r>
            <a:endParaRPr lang="en-US" sz="1600" dirty="0"/>
          </a:p>
        </p:txBody>
      </p:sp>
      <p:cxnSp>
        <p:nvCxnSpPr>
          <p:cNvPr id="9" name="Straight Arrow Connector 8"/>
          <p:cNvCxnSpPr/>
          <p:nvPr/>
        </p:nvCxnSpPr>
        <p:spPr>
          <a:xfrm rot="10800000" flipV="1">
            <a:off x="4562376" y="1010652"/>
            <a:ext cx="770021" cy="500513"/>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18081" y="968172"/>
            <a:ext cx="689626" cy="533367"/>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4538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2211" y="1228725"/>
            <a:ext cx="2009588" cy="4714874"/>
          </a:xfrm>
        </p:spPr>
        <p:txBody>
          <a:bodyPr/>
          <a:lstStyle/>
          <a:p>
            <a:r>
              <a:rPr lang="en-US" dirty="0" smtClean="0"/>
              <a:t>Some examples showing how well this model of RGB statisitics can predict pupil size:</a:t>
            </a:r>
            <a:endParaRPr lang="en-US" dirty="0"/>
          </a:p>
        </p:txBody>
      </p:sp>
      <p:sp>
        <p:nvSpPr>
          <p:cNvPr id="3" name="Title 2"/>
          <p:cNvSpPr>
            <a:spLocks noGrp="1"/>
          </p:cNvSpPr>
          <p:nvPr>
            <p:ph type="title"/>
          </p:nvPr>
        </p:nvSpPr>
        <p:spPr/>
        <p:txBody>
          <a:bodyPr/>
          <a:lstStyle/>
          <a:p>
            <a:r>
              <a:rPr lang="en-US" dirty="0" smtClean="0"/>
              <a:t>Ability to predict pupil size</a:t>
            </a:r>
            <a:endParaRPr lang="en-US" dirty="0"/>
          </a:p>
        </p:txBody>
      </p:sp>
      <p:pic>
        <p:nvPicPr>
          <p:cNvPr id="4" name="Picture 3" descr="pupil_luminancemodel_3examples-01.jpg"/>
          <p:cNvPicPr>
            <a:picLocks noChangeAspect="1"/>
          </p:cNvPicPr>
          <p:nvPr/>
        </p:nvPicPr>
        <p:blipFill>
          <a:blip r:embed="rId3"/>
          <a:stretch>
            <a:fillRect/>
          </a:stretch>
        </p:blipFill>
        <p:spPr>
          <a:xfrm>
            <a:off x="2753248" y="920392"/>
            <a:ext cx="5988815" cy="5633923"/>
          </a:xfrm>
          <a:prstGeom prst="rect">
            <a:avLst/>
          </a:prstGeom>
        </p:spPr>
      </p:pic>
      <p:sp>
        <p:nvSpPr>
          <p:cNvPr id="5" name="TextBox 4"/>
          <p:cNvSpPr txBox="1"/>
          <p:nvPr/>
        </p:nvSpPr>
        <p:spPr>
          <a:xfrm>
            <a:off x="3949004" y="1055085"/>
            <a:ext cx="957313" cy="338554"/>
          </a:xfrm>
          <a:prstGeom prst="rect">
            <a:avLst/>
          </a:prstGeom>
          <a:noFill/>
        </p:spPr>
        <p:txBody>
          <a:bodyPr wrap="none" rtlCol="0">
            <a:spAutoFit/>
          </a:bodyPr>
          <a:lstStyle/>
          <a:p>
            <a:r>
              <a:rPr lang="en-US" sz="1600" dirty="0" smtClean="0"/>
              <a:t>r</a:t>
            </a:r>
            <a:r>
              <a:rPr lang="en-US" sz="1600" dirty="0" smtClean="0"/>
              <a:t> = -0.37</a:t>
            </a:r>
            <a:endParaRPr lang="en-US" sz="1600" dirty="0"/>
          </a:p>
        </p:txBody>
      </p:sp>
      <p:sp>
        <p:nvSpPr>
          <p:cNvPr id="6" name="TextBox 5"/>
          <p:cNvSpPr txBox="1"/>
          <p:nvPr/>
        </p:nvSpPr>
        <p:spPr>
          <a:xfrm>
            <a:off x="4031066" y="2875513"/>
            <a:ext cx="957313" cy="338554"/>
          </a:xfrm>
          <a:prstGeom prst="rect">
            <a:avLst/>
          </a:prstGeom>
          <a:noFill/>
        </p:spPr>
        <p:txBody>
          <a:bodyPr wrap="none" rtlCol="0">
            <a:spAutoFit/>
          </a:bodyPr>
          <a:lstStyle/>
          <a:p>
            <a:r>
              <a:rPr lang="en-US" sz="1600" dirty="0" smtClean="0"/>
              <a:t>r</a:t>
            </a:r>
            <a:r>
              <a:rPr lang="en-US" sz="1600" dirty="0" smtClean="0"/>
              <a:t> = -0.43</a:t>
            </a:r>
            <a:endParaRPr lang="en-US" sz="1600" dirty="0"/>
          </a:p>
        </p:txBody>
      </p:sp>
      <p:sp>
        <p:nvSpPr>
          <p:cNvPr id="7" name="TextBox 6"/>
          <p:cNvSpPr txBox="1"/>
          <p:nvPr/>
        </p:nvSpPr>
        <p:spPr>
          <a:xfrm>
            <a:off x="4093034" y="4635651"/>
            <a:ext cx="957313" cy="338554"/>
          </a:xfrm>
          <a:prstGeom prst="rect">
            <a:avLst/>
          </a:prstGeom>
          <a:noFill/>
        </p:spPr>
        <p:txBody>
          <a:bodyPr wrap="none" rtlCol="0">
            <a:spAutoFit/>
          </a:bodyPr>
          <a:lstStyle/>
          <a:p>
            <a:r>
              <a:rPr lang="en-US" sz="1600" dirty="0" smtClean="0"/>
              <a:t>r</a:t>
            </a:r>
            <a:r>
              <a:rPr lang="en-US" sz="1600" dirty="0" smtClean="0"/>
              <a:t> = -0.41</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There is a strong negative correlation between pupil size and the intensity of RGB scene statistics</a:t>
            </a:r>
          </a:p>
          <a:p>
            <a:endParaRPr lang="en-US" dirty="0" smtClean="0"/>
          </a:p>
          <a:p>
            <a:r>
              <a:rPr lang="en-US" dirty="0" smtClean="0"/>
              <a:t>Based </a:t>
            </a:r>
            <a:r>
              <a:rPr lang="en-US" dirty="0"/>
              <a:t>on the results from the foveal window approach we can conclude that when it comes to window sizes:</a:t>
            </a:r>
          </a:p>
          <a:p>
            <a:pPr lvl="1"/>
            <a:r>
              <a:rPr lang="en-US" dirty="0"/>
              <a:t>Larger window sizes </a:t>
            </a:r>
            <a:r>
              <a:rPr lang="en-US" dirty="0" smtClean="0"/>
              <a:t>better capture influence of</a:t>
            </a:r>
            <a:r>
              <a:rPr lang="en-US" dirty="0" smtClean="0"/>
              <a:t> </a:t>
            </a:r>
            <a:r>
              <a:rPr lang="en-US" dirty="0"/>
              <a:t>blue and green channels</a:t>
            </a:r>
          </a:p>
          <a:p>
            <a:pPr lvl="1"/>
            <a:r>
              <a:rPr lang="en-US" dirty="0" smtClean="0"/>
              <a:t>Intermediate window </a:t>
            </a:r>
            <a:r>
              <a:rPr lang="en-US" dirty="0"/>
              <a:t>sizes </a:t>
            </a:r>
            <a:r>
              <a:rPr lang="en-US" dirty="0" smtClean="0"/>
              <a:t>better captures the influence of the </a:t>
            </a:r>
            <a:r>
              <a:rPr lang="en-US" dirty="0" smtClean="0"/>
              <a:t>red channel</a:t>
            </a:r>
          </a:p>
          <a:p>
            <a:pPr lvl="1"/>
            <a:endParaRPr lang="en-US" dirty="0"/>
          </a:p>
          <a:p>
            <a:r>
              <a:rPr lang="en-US" dirty="0"/>
              <a:t>Based on the results from the pixel-by-pixel approach we can conclude that for the green and blue pixel channels:</a:t>
            </a:r>
          </a:p>
          <a:p>
            <a:pPr lvl="1"/>
            <a:r>
              <a:rPr lang="en-US" dirty="0" smtClean="0"/>
              <a:t>The strongest correlation is for pixels just above </a:t>
            </a:r>
            <a:r>
              <a:rPr lang="en-US" dirty="0"/>
              <a:t>the </a:t>
            </a:r>
            <a:r>
              <a:rPr lang="en-US" dirty="0" smtClean="0"/>
              <a:t>point of gaze</a:t>
            </a:r>
          </a:p>
          <a:p>
            <a:pPr lvl="1"/>
            <a:r>
              <a:rPr lang="en-US" dirty="0" smtClean="0"/>
              <a:t>We hypothesize this is a result of the blue sky in this task environment</a:t>
            </a:r>
            <a:endParaRPr lang="en-US" dirty="0" smtClean="0"/>
          </a:p>
          <a:p>
            <a:pPr lvl="1"/>
            <a:endParaRPr lang="en-US" dirty="0"/>
          </a:p>
          <a:p>
            <a:r>
              <a:rPr lang="en-US" dirty="0"/>
              <a:t>Overall the results have helped in our understanding of how scene statistics should be analyzed in complex scenes to best predict pupil size fluctuations caused by light.</a:t>
            </a:r>
          </a:p>
          <a:p>
            <a:pPr lvl="0"/>
            <a:endParaRPr lang="en-US" dirty="0"/>
          </a:p>
        </p:txBody>
      </p:sp>
      <p:sp>
        <p:nvSpPr>
          <p:cNvPr id="3" name="Title 2"/>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xmlns="" val="151604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We wonder if these results would generalize to real-world images or other environments, or is the hypothesized “blue sky” effect  specific to this task</a:t>
            </a:r>
            <a:r>
              <a:rPr lang="en-US" dirty="0" smtClean="0"/>
              <a:t>?</a:t>
            </a:r>
          </a:p>
          <a:p>
            <a:endParaRPr lang="en-US" dirty="0"/>
          </a:p>
          <a:p>
            <a:r>
              <a:rPr lang="en-US" dirty="0"/>
              <a:t>Can we use this new knowledge to </a:t>
            </a:r>
            <a:r>
              <a:rPr lang="en-US" dirty="0" smtClean="0"/>
              <a:t>develop a better model of pupil changes from scene statistics in this task, and thereby improve </a:t>
            </a:r>
            <a:r>
              <a:rPr lang="en-US" dirty="0"/>
              <a:t>our ability to estimate cognitive </a:t>
            </a:r>
            <a:r>
              <a:rPr lang="en-US" dirty="0" smtClean="0"/>
              <a:t>effects (e.g. Target detections)?</a:t>
            </a:r>
          </a:p>
          <a:p>
            <a:endParaRPr lang="en-US" dirty="0"/>
          </a:p>
          <a:p>
            <a:r>
              <a:rPr lang="en-US" dirty="0" smtClean="0"/>
              <a:t>How do other </a:t>
            </a:r>
            <a:r>
              <a:rPr lang="en-US" dirty="0"/>
              <a:t>scene statistics </a:t>
            </a:r>
            <a:r>
              <a:rPr lang="en-US" dirty="0" smtClean="0"/>
              <a:t>interact with RGB </a:t>
            </a:r>
            <a:r>
              <a:rPr lang="en-US" dirty="0"/>
              <a:t>intensity </a:t>
            </a:r>
            <a:r>
              <a:rPr lang="en-US" dirty="0" smtClean="0"/>
              <a:t>to influence </a:t>
            </a:r>
            <a:r>
              <a:rPr lang="en-US" dirty="0"/>
              <a:t>on pupil size</a:t>
            </a:r>
            <a:r>
              <a:rPr lang="en-US" dirty="0" smtClean="0"/>
              <a:t>?</a:t>
            </a:r>
          </a:p>
          <a:p>
            <a:pPr lvl="1"/>
            <a:r>
              <a:rPr lang="en-US" dirty="0" smtClean="0"/>
              <a:t>The properties (specifically) of fixated objects vs. other scene elements</a:t>
            </a:r>
          </a:p>
          <a:p>
            <a:pPr lvl="1"/>
            <a:r>
              <a:rPr lang="en-US" dirty="0" smtClean="0"/>
              <a:t>Global level of environmental brightness / darkness</a:t>
            </a:r>
            <a:endParaRPr lang="en-US" dirty="0"/>
          </a:p>
          <a:p>
            <a:pPr lvl="0"/>
            <a:endParaRPr lang="en-US" dirty="0"/>
          </a:p>
        </p:txBody>
      </p:sp>
      <p:sp>
        <p:nvSpPr>
          <p:cNvPr id="3" name="Title 2"/>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xmlns="" val="183252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defRPr/>
            </a:pPr>
            <a:r>
              <a:rPr lang="en-US" dirty="0"/>
              <a:t>Human Agent Teaming (HAT) Essential Research Program</a:t>
            </a:r>
          </a:p>
          <a:p>
            <a:pPr lvl="1">
              <a:defRPr/>
            </a:pPr>
            <a:r>
              <a:rPr lang="en-US" dirty="0"/>
              <a:t>We want to understand how we can leverage a common physiological sensor (eye tracking) to predict mental states while soldiers </a:t>
            </a:r>
            <a:r>
              <a:rPr lang="en-US" dirty="0" smtClean="0"/>
              <a:t>are engaged </a:t>
            </a:r>
            <a:r>
              <a:rPr lang="en-US" dirty="0"/>
              <a:t>in </a:t>
            </a:r>
            <a:r>
              <a:rPr lang="en-US" dirty="0" smtClean="0"/>
              <a:t>realistic tasks </a:t>
            </a:r>
            <a:r>
              <a:rPr lang="en-US" dirty="0"/>
              <a:t>(free navigation) within a complex environment or real-world operation.</a:t>
            </a:r>
          </a:p>
          <a:p>
            <a:pPr lvl="1">
              <a:defRPr/>
            </a:pPr>
            <a:endParaRPr lang="en-US" dirty="0"/>
          </a:p>
          <a:p>
            <a:pPr lvl="1">
              <a:defRPr/>
            </a:pPr>
            <a:r>
              <a:rPr lang="en-US" dirty="0"/>
              <a:t>We believe pupillometry can serve as a useful and effective data source for adaptive future technologies, specifically, in predicting mental states related to arousal, mental load, stress and </a:t>
            </a:r>
            <a:r>
              <a:rPr lang="en-US" dirty="0" smtClean="0"/>
              <a:t>attention (Cohen Hoffing &amp; Thurman, 2020).</a:t>
            </a:r>
            <a:endParaRPr lang="en-US" dirty="0"/>
          </a:p>
          <a:p>
            <a:pPr lvl="0"/>
            <a:endParaRPr lang="en-US" dirty="0"/>
          </a:p>
        </p:txBody>
      </p:sp>
      <p:sp>
        <p:nvSpPr>
          <p:cNvPr id="3" name="Title 2"/>
          <p:cNvSpPr>
            <a:spLocks noGrp="1"/>
          </p:cNvSpPr>
          <p:nvPr>
            <p:ph type="title"/>
          </p:nvPr>
        </p:nvSpPr>
        <p:spPr/>
        <p:txBody>
          <a:bodyPr/>
          <a:lstStyle/>
          <a:p>
            <a:r>
              <a:rPr lang="en-US" dirty="0"/>
              <a:t>Army relevance</a:t>
            </a:r>
          </a:p>
        </p:txBody>
      </p:sp>
      <p:pic>
        <p:nvPicPr>
          <p:cNvPr id="5" name="Picture 4">
            <a:extLst>
              <a:ext uri="{FF2B5EF4-FFF2-40B4-BE49-F238E27FC236}">
                <a16:creationId xmlns:a16="http://schemas.microsoft.com/office/drawing/2014/main" xmlns="" id="{6CD49AE9-CD36-4461-80EC-3596C2DA7D70}"/>
              </a:ext>
            </a:extLst>
          </p:cNvPr>
          <p:cNvPicPr>
            <a:picLocks noChangeAspect="1"/>
          </p:cNvPicPr>
          <p:nvPr/>
        </p:nvPicPr>
        <p:blipFill>
          <a:blip r:embed="rId2"/>
          <a:stretch>
            <a:fillRect/>
          </a:stretch>
        </p:blipFill>
        <p:spPr>
          <a:xfrm>
            <a:off x="1255691" y="3949869"/>
            <a:ext cx="2859272" cy="1597290"/>
          </a:xfrm>
          <a:prstGeom prst="rect">
            <a:avLst/>
          </a:prstGeom>
        </p:spPr>
      </p:pic>
      <p:pic>
        <p:nvPicPr>
          <p:cNvPr id="7" name="Picture 6">
            <a:extLst>
              <a:ext uri="{FF2B5EF4-FFF2-40B4-BE49-F238E27FC236}">
                <a16:creationId xmlns:a16="http://schemas.microsoft.com/office/drawing/2014/main" xmlns="" id="{A48FB3F8-2667-4F98-B0CD-F0DE2A8A38DD}"/>
              </a:ext>
            </a:extLst>
          </p:cNvPr>
          <p:cNvPicPr>
            <a:picLocks noChangeAspect="1"/>
          </p:cNvPicPr>
          <p:nvPr/>
        </p:nvPicPr>
        <p:blipFill>
          <a:blip r:embed="rId3"/>
          <a:stretch>
            <a:fillRect/>
          </a:stretch>
        </p:blipFill>
        <p:spPr>
          <a:xfrm>
            <a:off x="5029039" y="3949869"/>
            <a:ext cx="2847079" cy="1597290"/>
          </a:xfrm>
          <a:prstGeom prst="rect">
            <a:avLst/>
          </a:prstGeom>
        </p:spPr>
      </p:pic>
      <p:sp>
        <p:nvSpPr>
          <p:cNvPr id="6" name="Rectangle 5"/>
          <p:cNvSpPr/>
          <p:nvPr/>
        </p:nvSpPr>
        <p:spPr>
          <a:xfrm>
            <a:off x="110533" y="6203743"/>
            <a:ext cx="8149213" cy="461665"/>
          </a:xfrm>
          <a:prstGeom prst="rect">
            <a:avLst/>
          </a:prstGeom>
        </p:spPr>
        <p:txBody>
          <a:bodyPr wrap="square">
            <a:spAutoFit/>
          </a:bodyPr>
          <a:lstStyle/>
          <a:p>
            <a:r>
              <a:rPr lang="en-US" sz="1200" dirty="0" smtClean="0"/>
              <a:t>Hoffing, R. A. C., Thurman, S. M. (2020).</a:t>
            </a:r>
            <a:r>
              <a:rPr lang="en-US" sz="1200" b="1" dirty="0" smtClean="0"/>
              <a:t> </a:t>
            </a:r>
            <a:r>
              <a:rPr lang="en-US" sz="1200" dirty="0" smtClean="0"/>
              <a:t>The State of the Pupil: Moving Toward Enabling Real-World Use of Pupillometry-Based Estimation of Human States. </a:t>
            </a:r>
            <a:r>
              <a:rPr lang="en-US" sz="1200" b="1" dirty="0" smtClean="0"/>
              <a:t>ARL-TR-8947.</a:t>
            </a:r>
            <a:endParaRPr lang="en-US" sz="1200" b="1" dirty="0"/>
          </a:p>
        </p:txBody>
      </p:sp>
    </p:spTree>
    <p:extLst>
      <p:ext uri="{BB962C8B-B14F-4D97-AF65-F5344CB8AC3E}">
        <p14:creationId xmlns:p14="http://schemas.microsoft.com/office/powerpoint/2010/main" xmlns="" val="790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We know that pupil size is influenced by cognitive factors (mental </a:t>
            </a:r>
            <a:r>
              <a:rPr lang="en-US" dirty="0" smtClean="0"/>
              <a:t>workload</a:t>
            </a:r>
            <a:r>
              <a:rPr lang="en-US" dirty="0"/>
              <a:t>, attention, decision making</a:t>
            </a:r>
            <a:r>
              <a:rPr lang="en-US" dirty="0" smtClean="0"/>
              <a:t>) </a:t>
            </a:r>
            <a:r>
              <a:rPr lang="en-US" b="0" dirty="0" smtClean="0"/>
              <a:t>(Cohen Hoffing et al., 2020)</a:t>
            </a:r>
            <a:endParaRPr lang="en-US" dirty="0" smtClean="0"/>
          </a:p>
          <a:p>
            <a:endParaRPr lang="en-US" dirty="0" smtClean="0"/>
          </a:p>
          <a:p>
            <a:r>
              <a:rPr lang="en-US" dirty="0" smtClean="0"/>
              <a:t>However, pupil size is </a:t>
            </a:r>
            <a:r>
              <a:rPr lang="en-US" dirty="0" smtClean="0"/>
              <a:t>also influenced by </a:t>
            </a:r>
            <a:r>
              <a:rPr lang="en-US" i="1" dirty="0" smtClean="0"/>
              <a:t>non-cognitive</a:t>
            </a:r>
            <a:r>
              <a:rPr lang="en-US" dirty="0" smtClean="0"/>
              <a:t> </a:t>
            </a:r>
            <a:r>
              <a:rPr lang="en-US" dirty="0"/>
              <a:t>factors (luminance, </a:t>
            </a:r>
            <a:r>
              <a:rPr lang="en-US" dirty="0" smtClean="0"/>
              <a:t> vergence) </a:t>
            </a:r>
            <a:r>
              <a:rPr lang="en-US" b="0" dirty="0" smtClean="0"/>
              <a:t>(for review see Mathot, 2018).</a:t>
            </a:r>
            <a:endParaRPr lang="en-US" b="0" dirty="0"/>
          </a:p>
          <a:p>
            <a:endParaRPr lang="en-US" dirty="0"/>
          </a:p>
          <a:p>
            <a:r>
              <a:rPr lang="en-US" dirty="0"/>
              <a:t>This project aims to </a:t>
            </a:r>
            <a:r>
              <a:rPr lang="en-US" b="1" dirty="0"/>
              <a:t>develop better models </a:t>
            </a:r>
            <a:r>
              <a:rPr lang="en-US" dirty="0"/>
              <a:t>to account for luminance-based changes in pupil size while subjects navigate a </a:t>
            </a:r>
            <a:r>
              <a:rPr lang="en-US" b="1" dirty="0"/>
              <a:t>complex 3D virtual </a:t>
            </a:r>
            <a:r>
              <a:rPr lang="en-US" b="1" dirty="0" smtClean="0"/>
              <a:t>environment.</a:t>
            </a:r>
            <a:endParaRPr lang="en-US" b="1" dirty="0"/>
          </a:p>
          <a:p>
            <a:endParaRPr lang="en-US" dirty="0"/>
          </a:p>
          <a:p>
            <a:r>
              <a:rPr lang="en-US" dirty="0"/>
              <a:t>Hypothesis: If we can better account for </a:t>
            </a:r>
            <a:r>
              <a:rPr lang="en-US" i="1" dirty="0"/>
              <a:t>non-cognitive</a:t>
            </a:r>
            <a:r>
              <a:rPr lang="en-US" dirty="0"/>
              <a:t> influences, then it will help us </a:t>
            </a:r>
            <a:r>
              <a:rPr lang="en-US" dirty="0" smtClean="0"/>
              <a:t>to factor these out to improve estimation of cognitive-linked pupil response for </a:t>
            </a:r>
            <a:r>
              <a:rPr lang="en-US" dirty="0"/>
              <a:t>real-world applications.</a:t>
            </a:r>
          </a:p>
          <a:p>
            <a:pPr lvl="0"/>
            <a:endParaRPr lang="en-US" dirty="0"/>
          </a:p>
        </p:txBody>
      </p:sp>
      <p:sp>
        <p:nvSpPr>
          <p:cNvPr id="3" name="Title 2"/>
          <p:cNvSpPr>
            <a:spLocks noGrp="1"/>
          </p:cNvSpPr>
          <p:nvPr>
            <p:ph type="title"/>
          </p:nvPr>
        </p:nvSpPr>
        <p:spPr/>
        <p:txBody>
          <a:bodyPr/>
          <a:lstStyle/>
          <a:p>
            <a:r>
              <a:rPr lang="en-US" dirty="0"/>
              <a:t>BACKGROUND</a:t>
            </a:r>
          </a:p>
        </p:txBody>
      </p:sp>
      <p:sp>
        <p:nvSpPr>
          <p:cNvPr id="5" name="TextBox 4"/>
          <p:cNvSpPr txBox="1"/>
          <p:nvPr/>
        </p:nvSpPr>
        <p:spPr>
          <a:xfrm>
            <a:off x="160774" y="5717510"/>
            <a:ext cx="8442900" cy="830997"/>
          </a:xfrm>
          <a:prstGeom prst="rect">
            <a:avLst/>
          </a:prstGeom>
          <a:noFill/>
        </p:spPr>
        <p:txBody>
          <a:bodyPr wrap="square" rtlCol="0">
            <a:spAutoFit/>
          </a:bodyPr>
          <a:lstStyle/>
          <a:p>
            <a:r>
              <a:rPr lang="en-US" sz="1200" dirty="0" smtClean="0"/>
              <a:t>Hoffing, R. A. C., Lauharatanahirun, N., Forster, D. E., Garcia, J. O., Vettel, J. M., &amp; Thurman, S. M. (2020). Dissociable mappings of tonic and phasic pupillary features onto cognitive processes involved in mental arithmetic. </a:t>
            </a:r>
            <a:r>
              <a:rPr lang="en-US" sz="1200" b="1" i="1" dirty="0" smtClean="0"/>
              <a:t>PloS one</a:t>
            </a:r>
            <a:r>
              <a:rPr lang="en-US" sz="1200" dirty="0" smtClean="0"/>
              <a:t>, </a:t>
            </a:r>
            <a:r>
              <a:rPr lang="en-US" sz="1200" i="1" dirty="0" smtClean="0"/>
              <a:t>15</a:t>
            </a:r>
            <a:r>
              <a:rPr lang="en-US" sz="1200" dirty="0" smtClean="0"/>
              <a:t>(3), e0230517.</a:t>
            </a:r>
            <a:endParaRPr lang="en-US" sz="1200" dirty="0" smtClean="0"/>
          </a:p>
          <a:p>
            <a:r>
              <a:rPr lang="en-US" sz="1200" dirty="0" smtClean="0"/>
              <a:t>Mathôt</a:t>
            </a:r>
            <a:r>
              <a:rPr lang="en-US" sz="1200" dirty="0" smtClean="0"/>
              <a:t>, S. (2018). Pupillometry: Psychology, physiology, and function. </a:t>
            </a:r>
            <a:r>
              <a:rPr lang="en-US" sz="1200" b="1" i="1" dirty="0" smtClean="0"/>
              <a:t>Journal of Cognition</a:t>
            </a:r>
            <a:r>
              <a:rPr lang="en-US" sz="1200" dirty="0" smtClean="0"/>
              <a:t>, </a:t>
            </a:r>
            <a:r>
              <a:rPr lang="en-US" sz="1200" i="1" dirty="0" smtClean="0"/>
              <a:t>1</a:t>
            </a:r>
            <a:r>
              <a:rPr lang="en-US" sz="1200" dirty="0" smtClean="0"/>
              <a:t>(1).</a:t>
            </a:r>
            <a:endParaRPr lang="en-US" sz="1200" dirty="0"/>
          </a:p>
        </p:txBody>
      </p:sp>
    </p:spTree>
    <p:extLst>
      <p:ext uri="{BB962C8B-B14F-4D97-AF65-F5344CB8AC3E}">
        <p14:creationId xmlns:p14="http://schemas.microsoft.com/office/powerpoint/2010/main" xmlns="" val="369020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210" y="1228725"/>
            <a:ext cx="5707381" cy="2740374"/>
          </a:xfrm>
        </p:spPr>
        <p:txBody>
          <a:bodyPr/>
          <a:lstStyle/>
          <a:p>
            <a:r>
              <a:rPr lang="en-US" dirty="0"/>
              <a:t>35 </a:t>
            </a:r>
            <a:r>
              <a:rPr lang="en-US" dirty="0" smtClean="0"/>
              <a:t>subjects</a:t>
            </a:r>
          </a:p>
          <a:p>
            <a:endParaRPr lang="en-US" dirty="0"/>
          </a:p>
          <a:p>
            <a:r>
              <a:rPr lang="en-US" dirty="0"/>
              <a:t>TASK: </a:t>
            </a:r>
            <a:r>
              <a:rPr lang="en-US" dirty="0" smtClean="0"/>
              <a:t>Navigate a </a:t>
            </a:r>
            <a:r>
              <a:rPr lang="en-US" dirty="0"/>
              <a:t>virtual environment and search for target objects (i.e. Helicopters, </a:t>
            </a:r>
            <a:r>
              <a:rPr lang="en-US" dirty="0" err="1"/>
              <a:t>humvees</a:t>
            </a:r>
            <a:r>
              <a:rPr lang="en-US" dirty="0"/>
              <a:t>, </a:t>
            </a:r>
            <a:r>
              <a:rPr lang="en-US" dirty="0" err="1"/>
              <a:t>etc</a:t>
            </a:r>
            <a:r>
              <a:rPr lang="en-US" dirty="0"/>
              <a:t>).</a:t>
            </a:r>
          </a:p>
          <a:p>
            <a:pPr lvl="1"/>
            <a:r>
              <a:rPr lang="en-US" dirty="0" smtClean="0"/>
              <a:t>Used m</a:t>
            </a:r>
            <a:r>
              <a:rPr lang="en-US" dirty="0" smtClean="0"/>
              <a:t>ouse and keyboard to navigate</a:t>
            </a:r>
          </a:p>
          <a:p>
            <a:pPr lvl="1"/>
            <a:r>
              <a:rPr lang="en-US" dirty="0" smtClean="0"/>
              <a:t>T</a:t>
            </a:r>
            <a:r>
              <a:rPr lang="en-US" dirty="0" smtClean="0"/>
              <a:t>otal </a:t>
            </a:r>
            <a:r>
              <a:rPr lang="en-US" dirty="0"/>
              <a:t>duration was about 12 </a:t>
            </a:r>
            <a:r>
              <a:rPr lang="en-US" dirty="0" smtClean="0"/>
              <a:t>minutes</a:t>
            </a:r>
          </a:p>
          <a:p>
            <a:pPr lvl="1"/>
            <a:r>
              <a:rPr lang="en-US" dirty="0" smtClean="0"/>
              <a:t>Collected eye tracking: gaze position and pupil size</a:t>
            </a:r>
            <a:endParaRPr lang="en-US" dirty="0" smtClean="0"/>
          </a:p>
        </p:txBody>
      </p:sp>
      <p:sp>
        <p:nvSpPr>
          <p:cNvPr id="3" name="Title 2"/>
          <p:cNvSpPr>
            <a:spLocks noGrp="1"/>
          </p:cNvSpPr>
          <p:nvPr>
            <p:ph type="title"/>
          </p:nvPr>
        </p:nvSpPr>
        <p:spPr/>
        <p:txBody>
          <a:bodyPr/>
          <a:lstStyle/>
          <a:p>
            <a:r>
              <a:rPr lang="en-US" dirty="0"/>
              <a:t>Human Interest Detector (HID) Experiment</a:t>
            </a:r>
          </a:p>
        </p:txBody>
      </p:sp>
      <p:grpSp>
        <p:nvGrpSpPr>
          <p:cNvPr id="8" name="Group 7"/>
          <p:cNvGrpSpPr/>
          <p:nvPr/>
        </p:nvGrpSpPr>
        <p:grpSpPr>
          <a:xfrm>
            <a:off x="6049107" y="1135463"/>
            <a:ext cx="2932132" cy="2686506"/>
            <a:chOff x="4870570" y="3450862"/>
            <a:chExt cx="3668542" cy="3184646"/>
          </a:xfrm>
        </p:grpSpPr>
        <p:pic>
          <p:nvPicPr>
            <p:cNvPr id="5" name="Picture 4">
              <a:extLst>
                <a:ext uri="{FF2B5EF4-FFF2-40B4-BE49-F238E27FC236}">
                  <a16:creationId xmlns:a16="http://schemas.microsoft.com/office/drawing/2014/main" xmlns="" id="{C3E69F0B-FD86-4E9A-B284-961AD5D9808F}"/>
                </a:ext>
              </a:extLst>
            </p:cNvPr>
            <p:cNvPicPr>
              <a:picLocks noChangeAspect="1"/>
            </p:cNvPicPr>
            <p:nvPr/>
          </p:nvPicPr>
          <p:blipFill>
            <a:blip r:embed="rId2"/>
            <a:stretch>
              <a:fillRect/>
            </a:stretch>
          </p:blipFill>
          <p:spPr>
            <a:xfrm>
              <a:off x="4905581" y="3450862"/>
              <a:ext cx="3633531" cy="2024047"/>
            </a:xfrm>
            <a:prstGeom prst="rect">
              <a:avLst/>
            </a:prstGeom>
          </p:spPr>
        </p:pic>
        <p:pic>
          <p:nvPicPr>
            <p:cNvPr id="7" name="Picture 6">
              <a:extLst>
                <a:ext uri="{FF2B5EF4-FFF2-40B4-BE49-F238E27FC236}">
                  <a16:creationId xmlns:a16="http://schemas.microsoft.com/office/drawing/2014/main" xmlns="" id="{89AEBC4A-11BB-41DA-A9E3-596939BA5C5E}"/>
                </a:ext>
              </a:extLst>
            </p:cNvPr>
            <p:cNvPicPr>
              <a:picLocks noChangeAspect="1"/>
            </p:cNvPicPr>
            <p:nvPr/>
          </p:nvPicPr>
          <p:blipFill>
            <a:blip r:embed="rId3"/>
            <a:stretch>
              <a:fillRect/>
            </a:stretch>
          </p:blipFill>
          <p:spPr>
            <a:xfrm>
              <a:off x="4899485" y="5474909"/>
              <a:ext cx="3639627" cy="976133"/>
            </a:xfrm>
            <a:prstGeom prst="rect">
              <a:avLst/>
            </a:prstGeom>
          </p:spPr>
        </p:pic>
        <p:pic>
          <p:nvPicPr>
            <p:cNvPr id="9" name="Picture 8">
              <a:extLst>
                <a:ext uri="{FF2B5EF4-FFF2-40B4-BE49-F238E27FC236}">
                  <a16:creationId xmlns:a16="http://schemas.microsoft.com/office/drawing/2014/main" xmlns="" id="{D566BB16-030C-4BC5-A8DF-8258C59AB54E}"/>
                </a:ext>
              </a:extLst>
            </p:cNvPr>
            <p:cNvPicPr>
              <a:picLocks noChangeAspect="1"/>
            </p:cNvPicPr>
            <p:nvPr/>
          </p:nvPicPr>
          <p:blipFill>
            <a:blip r:embed="rId4"/>
            <a:stretch>
              <a:fillRect/>
            </a:stretch>
          </p:blipFill>
          <p:spPr>
            <a:xfrm>
              <a:off x="4870570" y="5391816"/>
              <a:ext cx="3054361" cy="1243692"/>
            </a:xfrm>
            <a:prstGeom prst="rect">
              <a:avLst/>
            </a:prstGeom>
          </p:spPr>
        </p:pic>
      </p:grpSp>
      <p:sp>
        <p:nvSpPr>
          <p:cNvPr id="10" name="TextBox 9"/>
          <p:cNvSpPr txBox="1"/>
          <p:nvPr/>
        </p:nvSpPr>
        <p:spPr>
          <a:xfrm>
            <a:off x="663189" y="4330829"/>
            <a:ext cx="7967886" cy="1754326"/>
          </a:xfrm>
          <a:prstGeom prst="rect">
            <a:avLst/>
          </a:prstGeom>
          <a:noFill/>
        </p:spPr>
        <p:txBody>
          <a:bodyPr wrap="square" rtlCol="0">
            <a:spAutoFit/>
          </a:bodyPr>
          <a:lstStyle/>
          <a:p>
            <a:r>
              <a:rPr lang="en-US" sz="1800" b="1" dirty="0" smtClean="0"/>
              <a:t>RESEARCH QUESTION</a:t>
            </a:r>
            <a:r>
              <a:rPr lang="en-US" sz="1800" dirty="0" smtClean="0"/>
              <a:t>: How well do RGB pixel intensities explain variations in pupil size? </a:t>
            </a:r>
          </a:p>
          <a:p>
            <a:endParaRPr lang="en-US" sz="1800" dirty="0" smtClean="0"/>
          </a:p>
          <a:p>
            <a:r>
              <a:rPr lang="en-US" sz="1800" b="1" dirty="0" smtClean="0"/>
              <a:t>APPROACH</a:t>
            </a:r>
            <a:r>
              <a:rPr lang="en-US" sz="1800" dirty="0" smtClean="0"/>
              <a:t>: </a:t>
            </a:r>
            <a:r>
              <a:rPr lang="en-US" sz="1800" dirty="0" smtClean="0"/>
              <a:t>Examine the </a:t>
            </a:r>
            <a:r>
              <a:rPr lang="en-US" sz="1800" dirty="0" smtClean="0"/>
              <a:t>inter-relationship between RGB scene statistics, luminance measurements, and pupil dynamics over </a:t>
            </a:r>
            <a:r>
              <a:rPr lang="en-US" sz="1800" dirty="0" smtClean="0"/>
              <a:t>time</a:t>
            </a:r>
            <a:endParaRPr lang="en-US" sz="1800" dirty="0" smtClean="0"/>
          </a:p>
          <a:p>
            <a:endParaRPr lang="en-US" sz="1800" dirty="0"/>
          </a:p>
        </p:txBody>
      </p:sp>
    </p:spTree>
    <p:extLst>
      <p:ext uri="{BB962C8B-B14F-4D97-AF65-F5344CB8AC3E}">
        <p14:creationId xmlns:p14="http://schemas.microsoft.com/office/powerpoint/2010/main" xmlns="" val="192404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buNone/>
            </a:pPr>
            <a:r>
              <a:rPr lang="en-US" dirty="0" smtClean="0"/>
              <a:t>1. Generate a sequence of “snapshots</a:t>
            </a:r>
            <a:r>
              <a:rPr lang="en-US" dirty="0"/>
              <a:t>” </a:t>
            </a:r>
            <a:r>
              <a:rPr lang="en-US" dirty="0" smtClean="0"/>
              <a:t>for each subject by using software to replay their session (post-hoc), </a:t>
            </a:r>
            <a:r>
              <a:rPr lang="en-US" dirty="0"/>
              <a:t>and </a:t>
            </a:r>
            <a:r>
              <a:rPr lang="en-US" dirty="0" smtClean="0"/>
              <a:t>then saving images</a:t>
            </a:r>
          </a:p>
          <a:p>
            <a:pPr>
              <a:buNone/>
            </a:pPr>
            <a:endParaRPr lang="en-US" dirty="0" smtClean="0"/>
          </a:p>
          <a:p>
            <a:pPr>
              <a:buNone/>
            </a:pPr>
            <a:r>
              <a:rPr lang="en-US" dirty="0" smtClean="0"/>
              <a:t>2. Use a photospectrometer to collect data from the laboratory to convert RGB intensities to units of luminance (cd/m^2)</a:t>
            </a:r>
          </a:p>
          <a:p>
            <a:endParaRPr lang="en-US" dirty="0" smtClean="0"/>
          </a:p>
          <a:p>
            <a:pPr>
              <a:buNone/>
            </a:pPr>
            <a:r>
              <a:rPr lang="en-US" dirty="0" smtClean="0"/>
              <a:t>3. Model the relationship between variations in luminance and the expected change in pupil size (</a:t>
            </a:r>
            <a:r>
              <a:rPr lang="en-US" b="0" dirty="0" smtClean="0"/>
              <a:t>Korn &amp; Bach, 2016</a:t>
            </a:r>
            <a:r>
              <a:rPr lang="en-US" dirty="0" smtClean="0"/>
              <a:t>)</a:t>
            </a:r>
          </a:p>
          <a:p>
            <a:endParaRPr lang="en-US" dirty="0"/>
          </a:p>
          <a:p>
            <a:pPr>
              <a:buNone/>
            </a:pPr>
            <a:r>
              <a:rPr lang="en-US" dirty="0" smtClean="0"/>
              <a:t>4. Analyze </a:t>
            </a:r>
            <a:r>
              <a:rPr lang="en-US" dirty="0"/>
              <a:t>how RGB </a:t>
            </a:r>
            <a:r>
              <a:rPr lang="en-US" dirty="0" smtClean="0"/>
              <a:t>intensities influence </a:t>
            </a:r>
            <a:r>
              <a:rPr lang="en-US" dirty="0"/>
              <a:t>pupil </a:t>
            </a:r>
            <a:r>
              <a:rPr lang="en-US" dirty="0" smtClean="0"/>
              <a:t>size using 2 approaches</a:t>
            </a:r>
            <a:endParaRPr lang="en-US" dirty="0"/>
          </a:p>
          <a:p>
            <a:pPr>
              <a:buNone/>
            </a:pPr>
            <a:endParaRPr lang="en-US" dirty="0" smtClean="0"/>
          </a:p>
          <a:p>
            <a:pPr>
              <a:buNone/>
            </a:pPr>
            <a:r>
              <a:rPr lang="en-US" dirty="0" smtClean="0"/>
              <a:t>	a. Foveal Windows approach</a:t>
            </a:r>
          </a:p>
          <a:p>
            <a:pPr>
              <a:buNone/>
            </a:pPr>
            <a:r>
              <a:rPr lang="en-US" dirty="0" smtClean="0"/>
              <a:t>    b. </a:t>
            </a:r>
            <a:r>
              <a:rPr lang="en-US" dirty="0" smtClean="0"/>
              <a:t>Pixel-by-pixel correlation maps</a:t>
            </a:r>
            <a:endParaRPr lang="en-US" dirty="0"/>
          </a:p>
          <a:p>
            <a:pPr lvl="0"/>
            <a:endParaRPr lang="en-US" dirty="0"/>
          </a:p>
        </p:txBody>
      </p:sp>
      <p:sp>
        <p:nvSpPr>
          <p:cNvPr id="3" name="Title 2"/>
          <p:cNvSpPr>
            <a:spLocks noGrp="1"/>
          </p:cNvSpPr>
          <p:nvPr>
            <p:ph type="title"/>
          </p:nvPr>
        </p:nvSpPr>
        <p:spPr/>
        <p:txBody>
          <a:bodyPr/>
          <a:lstStyle/>
          <a:p>
            <a:r>
              <a:rPr lang="en-US" dirty="0"/>
              <a:t>Overall Project Goals</a:t>
            </a:r>
          </a:p>
        </p:txBody>
      </p:sp>
      <p:pic>
        <p:nvPicPr>
          <p:cNvPr id="5" name="Picture 4">
            <a:extLst>
              <a:ext uri="{FF2B5EF4-FFF2-40B4-BE49-F238E27FC236}">
                <a16:creationId xmlns:a16="http://schemas.microsoft.com/office/drawing/2014/main" xmlns="" id="{9B92024A-FF53-4377-8654-E2714F4E1864}"/>
              </a:ext>
            </a:extLst>
          </p:cNvPr>
          <p:cNvPicPr>
            <a:picLocks noChangeAspect="1"/>
          </p:cNvPicPr>
          <p:nvPr/>
        </p:nvPicPr>
        <p:blipFill>
          <a:blip r:embed="rId3"/>
          <a:stretch>
            <a:fillRect/>
          </a:stretch>
        </p:blipFill>
        <p:spPr>
          <a:xfrm>
            <a:off x="4780942" y="4340888"/>
            <a:ext cx="3742179" cy="2106038"/>
          </a:xfrm>
          <a:prstGeom prst="rect">
            <a:avLst/>
          </a:prstGeom>
        </p:spPr>
      </p:pic>
      <p:sp>
        <p:nvSpPr>
          <p:cNvPr id="6" name="TextBox 5"/>
          <p:cNvSpPr txBox="1"/>
          <p:nvPr/>
        </p:nvSpPr>
        <p:spPr>
          <a:xfrm>
            <a:off x="241161" y="5858187"/>
            <a:ext cx="4019341" cy="646331"/>
          </a:xfrm>
          <a:prstGeom prst="rect">
            <a:avLst/>
          </a:prstGeom>
          <a:noFill/>
        </p:spPr>
        <p:txBody>
          <a:bodyPr wrap="square" rtlCol="0">
            <a:spAutoFit/>
          </a:bodyPr>
          <a:lstStyle/>
          <a:p>
            <a:r>
              <a:rPr lang="en-US" sz="1200" dirty="0" smtClean="0"/>
              <a:t>Korn, C. W., &amp; Bach, D. R. (2016). A solid frame for the window on cognition: Modeling event-related pupil responses. </a:t>
            </a:r>
            <a:r>
              <a:rPr lang="en-US" sz="1200" b="1" i="1" dirty="0" smtClean="0"/>
              <a:t>Journal of Vision</a:t>
            </a:r>
            <a:r>
              <a:rPr lang="en-US" sz="1200" dirty="0" smtClean="0"/>
              <a:t>, </a:t>
            </a:r>
            <a:r>
              <a:rPr lang="en-US" sz="1200" i="1" dirty="0" smtClean="0"/>
              <a:t>16</a:t>
            </a:r>
            <a:r>
              <a:rPr lang="en-US" sz="1200" dirty="0" smtClean="0"/>
              <a:t>(3), 28-28.</a:t>
            </a:r>
            <a:endParaRPr lang="en-US" sz="1200" dirty="0"/>
          </a:p>
        </p:txBody>
      </p:sp>
    </p:spTree>
    <p:extLst>
      <p:ext uri="{BB962C8B-B14F-4D97-AF65-F5344CB8AC3E}">
        <p14:creationId xmlns:p14="http://schemas.microsoft.com/office/powerpoint/2010/main" xmlns="" val="151804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Each subject had ~80k snapshots (png images) taking up 200gb</a:t>
            </a:r>
          </a:p>
          <a:p>
            <a:r>
              <a:rPr lang="en-US" dirty="0" smtClean="0"/>
              <a:t>To reduce storage space (to ~2gb), we used mp4 video compression </a:t>
            </a:r>
          </a:p>
          <a:p>
            <a:r>
              <a:rPr lang="en-US" dirty="0" smtClean="0"/>
              <a:t>We compared mp4 </a:t>
            </a:r>
            <a:r>
              <a:rPr lang="en-US" dirty="0" smtClean="0"/>
              <a:t>images to the </a:t>
            </a:r>
            <a:r>
              <a:rPr lang="en-US" dirty="0" smtClean="0"/>
              <a:t>original png </a:t>
            </a:r>
            <a:r>
              <a:rPr lang="en-US" dirty="0" smtClean="0"/>
              <a:t>images to ensure this didn’t introduce too many artifacts</a:t>
            </a:r>
            <a:endParaRPr lang="en-US" dirty="0"/>
          </a:p>
        </p:txBody>
      </p:sp>
      <p:sp>
        <p:nvSpPr>
          <p:cNvPr id="3" name="Title 2"/>
          <p:cNvSpPr>
            <a:spLocks noGrp="1"/>
          </p:cNvSpPr>
          <p:nvPr>
            <p:ph type="title"/>
          </p:nvPr>
        </p:nvSpPr>
        <p:spPr/>
        <p:txBody>
          <a:bodyPr/>
          <a:lstStyle/>
          <a:p>
            <a:r>
              <a:rPr lang="en-US" dirty="0" smtClean="0"/>
              <a:t>Creating and Storing Snapshots</a:t>
            </a:r>
            <a:endParaRPr lang="en-US" dirty="0"/>
          </a:p>
        </p:txBody>
      </p:sp>
      <p:pic>
        <p:nvPicPr>
          <p:cNvPr id="4" name="Picture 3" descr="comparepngmp4example.jpg"/>
          <p:cNvPicPr>
            <a:picLocks noChangeAspect="1"/>
          </p:cNvPicPr>
          <p:nvPr/>
        </p:nvPicPr>
        <p:blipFill>
          <a:blip r:embed="rId3" cstate="print"/>
          <a:srcRect l="12353" t="10187" r="65162" b="21036"/>
          <a:stretch>
            <a:fillRect/>
          </a:stretch>
        </p:blipFill>
        <p:spPr>
          <a:xfrm>
            <a:off x="452759" y="2461851"/>
            <a:ext cx="2804327" cy="1793768"/>
          </a:xfrm>
          <a:prstGeom prst="rect">
            <a:avLst/>
          </a:prstGeom>
        </p:spPr>
      </p:pic>
      <p:pic>
        <p:nvPicPr>
          <p:cNvPr id="5" name="Picture 4" descr="comparepngmp4example.jpg"/>
          <p:cNvPicPr>
            <a:picLocks noChangeAspect="1"/>
          </p:cNvPicPr>
          <p:nvPr/>
        </p:nvPicPr>
        <p:blipFill>
          <a:blip r:embed="rId3" cstate="print"/>
          <a:srcRect l="40528" t="10187" r="37322" b="21036"/>
          <a:stretch>
            <a:fillRect/>
          </a:stretch>
        </p:blipFill>
        <p:spPr>
          <a:xfrm>
            <a:off x="3205424" y="2461849"/>
            <a:ext cx="2762578" cy="1793768"/>
          </a:xfrm>
          <a:prstGeom prst="rect">
            <a:avLst/>
          </a:prstGeom>
        </p:spPr>
      </p:pic>
      <p:pic>
        <p:nvPicPr>
          <p:cNvPr id="6" name="Picture 5" descr="comparepngmp4example.jpg"/>
          <p:cNvPicPr>
            <a:picLocks noChangeAspect="1"/>
          </p:cNvPicPr>
          <p:nvPr/>
        </p:nvPicPr>
        <p:blipFill>
          <a:blip r:embed="rId3" cstate="print"/>
          <a:srcRect l="68707" t="10187" r="8853" b="21036"/>
          <a:stretch>
            <a:fillRect/>
          </a:stretch>
        </p:blipFill>
        <p:spPr>
          <a:xfrm>
            <a:off x="5938572" y="2461850"/>
            <a:ext cx="2798757" cy="1793768"/>
          </a:xfrm>
          <a:prstGeom prst="rect">
            <a:avLst/>
          </a:prstGeom>
        </p:spPr>
      </p:pic>
      <p:pic>
        <p:nvPicPr>
          <p:cNvPr id="7" name="Picture 6" descr="scatter_mp4bypng_RGBpixels.jpg"/>
          <p:cNvPicPr>
            <a:picLocks noChangeAspect="1"/>
          </p:cNvPicPr>
          <p:nvPr/>
        </p:nvPicPr>
        <p:blipFill>
          <a:blip r:embed="rId4"/>
          <a:srcRect l="6659" t="19700" r="8144" b="15996"/>
          <a:stretch>
            <a:fillRect/>
          </a:stretch>
        </p:blipFill>
        <p:spPr>
          <a:xfrm>
            <a:off x="3014504" y="4481569"/>
            <a:ext cx="5948624" cy="2045723"/>
          </a:xfrm>
          <a:prstGeom prst="rect">
            <a:avLst/>
          </a:prstGeom>
        </p:spPr>
      </p:pic>
      <p:sp>
        <p:nvSpPr>
          <p:cNvPr id="8" name="TextBox 7"/>
          <p:cNvSpPr txBox="1"/>
          <p:nvPr/>
        </p:nvSpPr>
        <p:spPr>
          <a:xfrm>
            <a:off x="643083" y="4350949"/>
            <a:ext cx="2411616" cy="2277547"/>
          </a:xfrm>
          <a:prstGeom prst="rect">
            <a:avLst/>
          </a:prstGeom>
          <a:noFill/>
        </p:spPr>
        <p:txBody>
          <a:bodyPr wrap="square" rtlCol="0">
            <a:spAutoFit/>
          </a:bodyPr>
          <a:lstStyle/>
          <a:p>
            <a:r>
              <a:rPr lang="en-US" sz="1600" b="1" dirty="0" smtClean="0"/>
              <a:t>Bland Altman analysis</a:t>
            </a:r>
          </a:p>
          <a:p>
            <a:r>
              <a:rPr lang="en-US" sz="1400" b="1" dirty="0" smtClean="0">
                <a:solidFill>
                  <a:srgbClr val="FF0000"/>
                </a:solidFill>
              </a:rPr>
              <a:t>RED</a:t>
            </a:r>
          </a:p>
          <a:p>
            <a:r>
              <a:rPr lang="en-US" sz="1400" dirty="0" smtClean="0"/>
              <a:t>  bias = 0.7</a:t>
            </a:r>
          </a:p>
          <a:p>
            <a:r>
              <a:rPr lang="en-US" sz="1400" dirty="0" smtClean="0"/>
              <a:t> </a:t>
            </a:r>
            <a:r>
              <a:rPr lang="en-US" sz="1400" dirty="0" smtClean="0"/>
              <a:t> 95% COR= 12.1</a:t>
            </a:r>
          </a:p>
          <a:p>
            <a:r>
              <a:rPr lang="en-US" sz="1400" b="1" dirty="0" smtClean="0">
                <a:solidFill>
                  <a:srgbClr val="00B050"/>
                </a:solidFill>
              </a:rPr>
              <a:t>GREEN</a:t>
            </a:r>
          </a:p>
          <a:p>
            <a:r>
              <a:rPr lang="en-US" sz="1400" dirty="0" smtClean="0"/>
              <a:t> </a:t>
            </a:r>
            <a:r>
              <a:rPr lang="en-US" sz="1400" dirty="0" smtClean="0"/>
              <a:t> bias = -0.8</a:t>
            </a:r>
          </a:p>
          <a:p>
            <a:r>
              <a:rPr lang="en-US" sz="1400" dirty="0" smtClean="0"/>
              <a:t>  95% COR = 8.0</a:t>
            </a:r>
          </a:p>
          <a:p>
            <a:r>
              <a:rPr lang="en-US" sz="1400" b="1" dirty="0" smtClean="0">
                <a:solidFill>
                  <a:srgbClr val="0070C0"/>
                </a:solidFill>
              </a:rPr>
              <a:t>BLUE</a:t>
            </a:r>
          </a:p>
          <a:p>
            <a:r>
              <a:rPr lang="en-US" sz="1400" dirty="0" smtClean="0"/>
              <a:t>  bias = -0.4</a:t>
            </a:r>
          </a:p>
          <a:p>
            <a:r>
              <a:rPr lang="en-US" sz="1400" dirty="0" smtClean="0"/>
              <a:t>  95% COR = 13.6</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lumplot_modelFits2.jpg"/>
          <p:cNvPicPr>
            <a:picLocks noGrp="1" noChangeAspect="1"/>
          </p:cNvPicPr>
          <p:nvPr>
            <p:ph idx="1"/>
          </p:nvPr>
        </p:nvPicPr>
        <p:blipFill>
          <a:blip r:embed="rId3"/>
          <a:srcRect l="10169" r="29128"/>
          <a:stretch>
            <a:fillRect/>
          </a:stretch>
        </p:blipFill>
        <p:spPr>
          <a:xfrm>
            <a:off x="1095276" y="3298332"/>
            <a:ext cx="7262018" cy="2811057"/>
          </a:xfrm>
        </p:spPr>
      </p:pic>
      <p:sp>
        <p:nvSpPr>
          <p:cNvPr id="3" name="Title 2"/>
          <p:cNvSpPr>
            <a:spLocks noGrp="1"/>
          </p:cNvSpPr>
          <p:nvPr>
            <p:ph type="title"/>
          </p:nvPr>
        </p:nvSpPr>
        <p:spPr/>
        <p:txBody>
          <a:bodyPr/>
          <a:lstStyle/>
          <a:p>
            <a:r>
              <a:rPr lang="en-US" dirty="0" smtClean="0"/>
              <a:t>Converting RGB to Luminance</a:t>
            </a:r>
            <a:endParaRPr lang="en-US" dirty="0"/>
          </a:p>
        </p:txBody>
      </p:sp>
      <p:sp>
        <p:nvSpPr>
          <p:cNvPr id="5" name="TextBox 4"/>
          <p:cNvSpPr txBox="1"/>
          <p:nvPr/>
        </p:nvSpPr>
        <p:spPr>
          <a:xfrm>
            <a:off x="1396715" y="6117379"/>
            <a:ext cx="2183559" cy="307777"/>
          </a:xfrm>
          <a:prstGeom prst="rect">
            <a:avLst/>
          </a:prstGeom>
          <a:noFill/>
        </p:spPr>
        <p:txBody>
          <a:bodyPr wrap="square" rtlCol="0">
            <a:spAutoFit/>
          </a:bodyPr>
          <a:lstStyle/>
          <a:p>
            <a:r>
              <a:rPr lang="en-US" sz="1400" dirty="0" smtClean="0"/>
              <a:t>Normalized intensity</a:t>
            </a:r>
            <a:endParaRPr lang="en-US" sz="1400" dirty="0"/>
          </a:p>
        </p:txBody>
      </p:sp>
      <p:sp>
        <p:nvSpPr>
          <p:cNvPr id="6" name="TextBox 5"/>
          <p:cNvSpPr txBox="1"/>
          <p:nvPr/>
        </p:nvSpPr>
        <p:spPr>
          <a:xfrm rot="16200000">
            <a:off x="-116962" y="4503011"/>
            <a:ext cx="2025830" cy="307777"/>
          </a:xfrm>
          <a:prstGeom prst="rect">
            <a:avLst/>
          </a:prstGeom>
          <a:noFill/>
        </p:spPr>
        <p:txBody>
          <a:bodyPr wrap="square" rtlCol="0">
            <a:spAutoFit/>
          </a:bodyPr>
          <a:lstStyle/>
          <a:p>
            <a:r>
              <a:rPr lang="en-US" sz="1400" dirty="0" smtClean="0"/>
              <a:t>Luminance (cd/m^2)</a:t>
            </a:r>
            <a:endParaRPr lang="en-US" sz="1400" dirty="0"/>
          </a:p>
        </p:txBody>
      </p:sp>
      <p:sp>
        <p:nvSpPr>
          <p:cNvPr id="7" name="Content Placeholder 1"/>
          <p:cNvSpPr txBox="1">
            <a:spLocks/>
          </p:cNvSpPr>
          <p:nvPr/>
        </p:nvSpPr>
        <p:spPr bwMode="auto">
          <a:xfrm>
            <a:off x="442210" y="1228725"/>
            <a:ext cx="8094688" cy="4714874"/>
          </a:xfrm>
          <a:prstGeom prst="rect">
            <a:avLst/>
          </a:prstGeom>
          <a:noFill/>
          <a:ln w="9525">
            <a:noFill/>
            <a:miter lim="800000"/>
            <a:headEnd/>
            <a:tailEnd/>
          </a:ln>
        </p:spPr>
        <p:txBody>
          <a:bodyPr/>
          <a:lstStyle/>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ＭＳ Ｐゴシック" charset="0"/>
                <a:cs typeface="Arial" pitchFamily="34" charset="0"/>
              </a:rPr>
              <a:t>We used a photospectrometer to measure luminance</a:t>
            </a:r>
            <a:r>
              <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rPr>
              <a:t> across the entire range from 0 (min) to 255 (max) for each color channel seperately</a:t>
            </a: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en-US" sz="1800" b="1" baseline="0" dirty="0" smtClean="0">
                <a:latin typeface="Arial" pitchFamily="34" charset="0"/>
                <a:ea typeface="ＭＳ Ｐゴシック" charset="0"/>
                <a:cs typeface="Arial" pitchFamily="34" charset="0"/>
              </a:rPr>
              <a:t>We</a:t>
            </a:r>
            <a:r>
              <a:rPr lang="en-US" sz="1800" b="1" dirty="0" smtClean="0">
                <a:latin typeface="Arial" pitchFamily="34" charset="0"/>
                <a:ea typeface="ＭＳ Ｐゴシック" charset="0"/>
                <a:cs typeface="Arial" pitchFamily="34" charset="0"/>
              </a:rPr>
              <a:t> fit the data with an exponential function to derive a gamma parameter that non-linearly maps RGB intensities to luminance space</a:t>
            </a:r>
          </a:p>
          <a:p>
            <a:pPr marL="687388" lvl="1" indent="-230188">
              <a:spcBef>
                <a:spcPts val="0"/>
              </a:spcBef>
              <a:buFont typeface="Arial" panose="020B0604020202020204" pitchFamily="34" charset="0"/>
              <a:buChar char="•"/>
            </a:pPr>
            <a:r>
              <a:rPr lang="en-US" sz="1800" dirty="0" smtClean="0">
                <a:latin typeface="Arial" pitchFamily="34" charset="0"/>
                <a:ea typeface="ＭＳ Ｐゴシック" charset="0"/>
                <a:cs typeface="Arial" pitchFamily="34" charset="0"/>
              </a:rPr>
              <a:t>E.g. t</a:t>
            </a:r>
            <a:r>
              <a:rPr kumimoji="0" lang="en-US" sz="1800" i="0" u="none" strike="noStrike" kern="1200" cap="none" spc="0" normalizeH="0" baseline="0" noProof="0" dirty="0" smtClean="0">
                <a:ln>
                  <a:noFill/>
                </a:ln>
                <a:solidFill>
                  <a:schemeClr val="tx1"/>
                </a:solidFill>
                <a:effectLst/>
                <a:uLnTx/>
                <a:uFillTx/>
                <a:latin typeface="Arial" pitchFamily="34" charset="0"/>
                <a:ea typeface="ＭＳ Ｐゴシック" charset="0"/>
                <a:cs typeface="Arial" pitchFamily="34" charset="0"/>
              </a:rPr>
              <a:t>his is the typical procedure for gamma-correcting a monitor</a:t>
            </a:r>
            <a:endParaRPr kumimoji="0" lang="en-US" sz="1800" i="0" u="none" strike="noStrike" kern="1200" cap="none" spc="0" normalizeH="0" baseline="0" noProof="0" dirty="0">
              <a:ln>
                <a:noFill/>
              </a:ln>
              <a:solidFill>
                <a:schemeClr val="tx1"/>
              </a:solidFill>
              <a:effectLst/>
              <a:uLnTx/>
              <a:uFillTx/>
              <a:latin typeface="Arial" pitchFamily="34" charset="0"/>
              <a:ea typeface="ＭＳ Ｐゴシック" charset="0"/>
              <a:cs typeface="Arial" pitchFamily="34" charset="0"/>
            </a:endParaRPr>
          </a:p>
        </p:txBody>
      </p:sp>
      <p:sp>
        <p:nvSpPr>
          <p:cNvPr id="8" name="TextBox 7"/>
          <p:cNvSpPr txBox="1"/>
          <p:nvPr/>
        </p:nvSpPr>
        <p:spPr>
          <a:xfrm>
            <a:off x="1396721" y="3617395"/>
            <a:ext cx="1119217" cy="276999"/>
          </a:xfrm>
          <a:prstGeom prst="rect">
            <a:avLst/>
          </a:prstGeom>
          <a:noFill/>
        </p:spPr>
        <p:txBody>
          <a:bodyPr wrap="none" rtlCol="0">
            <a:spAutoFit/>
          </a:bodyPr>
          <a:lstStyle/>
          <a:p>
            <a:r>
              <a:rPr lang="en-US" sz="1200" dirty="0" smtClean="0"/>
              <a:t>Gamma=2.24</a:t>
            </a:r>
            <a:endParaRPr lang="en-US" sz="1200" dirty="0"/>
          </a:p>
        </p:txBody>
      </p:sp>
      <p:sp>
        <p:nvSpPr>
          <p:cNvPr id="9" name="TextBox 8"/>
          <p:cNvSpPr txBox="1"/>
          <p:nvPr/>
        </p:nvSpPr>
        <p:spPr>
          <a:xfrm>
            <a:off x="3910484" y="3619070"/>
            <a:ext cx="1119217" cy="276999"/>
          </a:xfrm>
          <a:prstGeom prst="rect">
            <a:avLst/>
          </a:prstGeom>
          <a:noFill/>
        </p:spPr>
        <p:txBody>
          <a:bodyPr wrap="none" rtlCol="0">
            <a:spAutoFit/>
          </a:bodyPr>
          <a:lstStyle/>
          <a:p>
            <a:r>
              <a:rPr lang="en-US" sz="1200" dirty="0" smtClean="0"/>
              <a:t>Gamma=2.23</a:t>
            </a:r>
            <a:endParaRPr lang="en-US" sz="1200" dirty="0"/>
          </a:p>
        </p:txBody>
      </p:sp>
      <p:sp>
        <p:nvSpPr>
          <p:cNvPr id="10" name="TextBox 9"/>
          <p:cNvSpPr txBox="1"/>
          <p:nvPr/>
        </p:nvSpPr>
        <p:spPr>
          <a:xfrm>
            <a:off x="6392428" y="3629117"/>
            <a:ext cx="1119217" cy="276999"/>
          </a:xfrm>
          <a:prstGeom prst="rect">
            <a:avLst/>
          </a:prstGeom>
          <a:noFill/>
        </p:spPr>
        <p:txBody>
          <a:bodyPr wrap="none" rtlCol="0">
            <a:spAutoFit/>
          </a:bodyPr>
          <a:lstStyle/>
          <a:p>
            <a:r>
              <a:rPr lang="en-US" sz="1200" dirty="0" smtClean="0"/>
              <a:t>Gamma=2.22</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Rdat_modelFit_pilotData.jpg"/>
          <p:cNvPicPr>
            <a:picLocks noGrp="1" noChangeAspect="1"/>
          </p:cNvPicPr>
          <p:nvPr>
            <p:ph idx="1"/>
          </p:nvPr>
        </p:nvPicPr>
        <p:blipFill>
          <a:blip r:embed="rId3"/>
          <a:srcRect l="10169" r="7777" b="24192"/>
          <a:stretch>
            <a:fillRect/>
          </a:stretch>
        </p:blipFill>
        <p:spPr>
          <a:xfrm>
            <a:off x="472269" y="5503637"/>
            <a:ext cx="7596555" cy="947386"/>
          </a:xfrm>
        </p:spPr>
      </p:pic>
      <p:sp>
        <p:nvSpPr>
          <p:cNvPr id="3" name="Title 2"/>
          <p:cNvSpPr>
            <a:spLocks noGrp="1"/>
          </p:cNvSpPr>
          <p:nvPr>
            <p:ph type="title"/>
          </p:nvPr>
        </p:nvSpPr>
        <p:spPr/>
        <p:txBody>
          <a:bodyPr/>
          <a:lstStyle/>
          <a:p>
            <a:r>
              <a:rPr lang="en-US" dirty="0" smtClean="0"/>
              <a:t>Pupillary light response (PLR) model</a:t>
            </a:r>
            <a:endParaRPr lang="en-US" dirty="0"/>
          </a:p>
        </p:txBody>
      </p:sp>
      <p:pic>
        <p:nvPicPr>
          <p:cNvPr id="1026" name="Picture 2" descr="Model of pupil responses to illuminance changes. (A) The derivative of the mean dilation was well predicted by a gamma pdf, which constitutes the RF of the first LTI system. (B) The difference between dilation and constriction was well predicted by another gamma pdf, which constitutes the RF of the second LTI system. For completeness, the observed and predicted dilation according to the first LTI system are plotted."/>
          <p:cNvPicPr>
            <a:picLocks noChangeAspect="1" noChangeArrowheads="1"/>
          </p:cNvPicPr>
          <p:nvPr/>
        </p:nvPicPr>
        <p:blipFill>
          <a:blip r:embed="rId4"/>
          <a:srcRect r="51094"/>
          <a:stretch>
            <a:fillRect/>
          </a:stretch>
        </p:blipFill>
        <p:spPr bwMode="auto">
          <a:xfrm>
            <a:off x="1130858" y="2969297"/>
            <a:ext cx="2034379" cy="1554585"/>
          </a:xfrm>
          <a:prstGeom prst="rect">
            <a:avLst/>
          </a:prstGeom>
          <a:noFill/>
        </p:spPr>
      </p:pic>
      <p:pic>
        <p:nvPicPr>
          <p:cNvPr id="1028" name="Picture 4" descr="Illustration of the model for an example time series. (A) The time series is taken from the continuous-illuminance task, in which luminance changes every 5 s. The first LTI system captures the overall changes in pupil size due to varying illuminance levels as well as the shape of the dilation response. The second LTI system models the steeper onset as well as the undershoot of the constrictions that occur for positive illuminance changes. In this example time series, illuminance increases at 0, 15, and 20 s, and therefore the “peaks” of the second LTI system only occur following these time points. Please note that the two LTI systems are defined to be positive for higher illuminance inputs. Thus, fitted parameter estimates into both systems are negative, because higher illuminance inputs result in smaller pupil size. (B) The sum of the two LTI systems depicted in (A) (and the intercept) according to the mean fitted parameter estimates constitutes the predicted pupil time series. Since both parameter estimates are negative, the traces in (B) are changed in sign in relation to the traces in (A)."/>
          <p:cNvPicPr>
            <a:picLocks noChangeAspect="1" noChangeArrowheads="1"/>
          </p:cNvPicPr>
          <p:nvPr/>
        </p:nvPicPr>
        <p:blipFill>
          <a:blip r:embed="rId5"/>
          <a:srcRect/>
          <a:stretch>
            <a:fillRect/>
          </a:stretch>
        </p:blipFill>
        <p:spPr bwMode="auto">
          <a:xfrm>
            <a:off x="3386294" y="3088653"/>
            <a:ext cx="4295181" cy="1448473"/>
          </a:xfrm>
          <a:prstGeom prst="rect">
            <a:avLst/>
          </a:prstGeom>
          <a:noFill/>
        </p:spPr>
      </p:pic>
      <p:sp>
        <p:nvSpPr>
          <p:cNvPr id="7" name="Content Placeholder 3"/>
          <p:cNvSpPr txBox="1">
            <a:spLocks/>
          </p:cNvSpPr>
          <p:nvPr/>
        </p:nvSpPr>
        <p:spPr bwMode="auto">
          <a:xfrm>
            <a:off x="442210" y="1228725"/>
            <a:ext cx="8094688" cy="4714874"/>
          </a:xfrm>
          <a:prstGeom prst="rect">
            <a:avLst/>
          </a:prstGeom>
          <a:noFill/>
          <a:ln w="9525">
            <a:noFill/>
            <a:miter lim="800000"/>
            <a:headEnd/>
            <a:tailEnd/>
          </a:ln>
        </p:spPr>
        <p:txBody>
          <a:bodyPr/>
          <a:lstStyle/>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chemeClr val="tx1"/>
                </a:solidFill>
                <a:effectLst/>
                <a:uLnTx/>
                <a:uFillTx/>
                <a:latin typeface="Arial" pitchFamily="34" charset="0"/>
                <a:ea typeface="ＭＳ Ｐゴシック" charset="0"/>
                <a:cs typeface="Arial" pitchFamily="34" charset="0"/>
              </a:rPr>
              <a:t>We modeled the pupil light response as a function of luminance dynamics using a classic approach of convolving with</a:t>
            </a:r>
            <a:r>
              <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rPr>
              <a:t> a gamma pdf</a:t>
            </a:r>
          </a:p>
          <a:p>
            <a:pPr marL="687388" lvl="1" indent="-230188">
              <a:spcBef>
                <a:spcPts val="0"/>
              </a:spcBef>
              <a:buFont typeface="Arial" panose="020B0604020202020204" pitchFamily="34" charset="0"/>
              <a:buChar char="•"/>
            </a:pPr>
            <a:r>
              <a:rPr kumimoji="0" lang="en-US" sz="180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rPr>
              <a:t>accounts for sluggishness and canonical shape of pupil light response</a:t>
            </a: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baseline="0"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rPr>
              <a:t>As suggested by Korn &amp; Bach (2016), we separately model the rapid constrictions resulting from sudden luminance increases (2</a:t>
            </a:r>
            <a:r>
              <a:rPr kumimoji="0" lang="en-US" sz="1800" b="1" i="0" u="none" strike="noStrike" kern="1200" cap="none" spc="0" normalizeH="0" baseline="30000" noProof="0" dirty="0" smtClean="0">
                <a:ln>
                  <a:noFill/>
                </a:ln>
                <a:solidFill>
                  <a:schemeClr val="tx1"/>
                </a:solidFill>
                <a:effectLst/>
                <a:uLnTx/>
                <a:uFillTx/>
                <a:latin typeface="Arial" pitchFamily="34" charset="0"/>
                <a:ea typeface="ＭＳ Ｐゴシック" charset="0"/>
                <a:cs typeface="Arial" pitchFamily="34" charset="0"/>
              </a:rPr>
              <a:t>nd</a:t>
            </a:r>
            <a:r>
              <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rPr>
              <a:t> system)</a:t>
            </a: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baseline="0"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baseline="0"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baseline="0"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800" b="1" i="0" u="none" strike="noStrike" kern="1200" cap="none" spc="0" normalizeH="0" noProof="0" dirty="0" smtClean="0">
              <a:ln>
                <a:noFill/>
              </a:ln>
              <a:solidFill>
                <a:schemeClr val="tx1"/>
              </a:solidFill>
              <a:effectLst/>
              <a:uLnTx/>
              <a:uFillTx/>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lang="en-US" sz="1800" b="1" dirty="0" smtClean="0">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en-US" sz="1800" b="1" dirty="0" smtClean="0">
                <a:latin typeface="Arial" pitchFamily="34" charset="0"/>
                <a:ea typeface="ＭＳ Ｐゴシック" charset="0"/>
                <a:cs typeface="Arial" pitchFamily="34" charset="0"/>
              </a:rPr>
              <a:t>E.g. this m</a:t>
            </a:r>
            <a:r>
              <a:rPr lang="en-US" sz="1800" b="1" baseline="0" dirty="0" smtClean="0">
                <a:latin typeface="Arial" pitchFamily="34" charset="0"/>
                <a:ea typeface="ＭＳ Ｐゴシック" charset="0"/>
                <a:cs typeface="Arial" pitchFamily="34" charset="0"/>
              </a:rPr>
              <a:t>odel has</a:t>
            </a:r>
            <a:r>
              <a:rPr lang="en-US" sz="1800" b="1" dirty="0" smtClean="0">
                <a:latin typeface="Arial" pitchFamily="34" charset="0"/>
                <a:ea typeface="ＭＳ Ｐゴシック" charset="0"/>
                <a:cs typeface="Arial" pitchFamily="34" charset="0"/>
              </a:rPr>
              <a:t> fit well to data in our lab using a very simple task</a:t>
            </a:r>
            <a:endParaRPr kumimoji="0" lang="en-US" sz="1800" b="1" i="0" u="none" strike="noStrike" kern="1200" cap="none" spc="0" normalizeH="0" baseline="0" noProof="0" dirty="0" smtClean="0">
              <a:ln>
                <a:noFill/>
              </a:ln>
              <a:solidFill>
                <a:schemeClr val="tx1"/>
              </a:solidFill>
              <a:effectLst/>
              <a:uLnTx/>
              <a:uFillTx/>
              <a:latin typeface="Arial" pitchFamily="34" charset="0"/>
              <a:ea typeface="ＭＳ Ｐゴシック" charset="0"/>
              <a:cs typeface="Arial" pitchFamily="34" charset="0"/>
            </a:endParaRPr>
          </a:p>
          <a:p>
            <a:pPr marL="230188" marR="0" lvl="0" indent="-230188"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chemeClr val="tx1"/>
              </a:solidFill>
              <a:effectLst/>
              <a:uLnTx/>
              <a:uFillTx/>
              <a:latin typeface="Arial" pitchFamily="34" charset="0"/>
              <a:ea typeface="ＭＳ Ｐゴシック" charset="0"/>
              <a:cs typeface="Arial" pitchFamily="34" charset="0"/>
            </a:endParaRPr>
          </a:p>
        </p:txBody>
      </p:sp>
      <p:sp>
        <p:nvSpPr>
          <p:cNvPr id="8" name="TextBox 7"/>
          <p:cNvSpPr txBox="1"/>
          <p:nvPr/>
        </p:nvSpPr>
        <p:spPr>
          <a:xfrm>
            <a:off x="1125409" y="4541851"/>
            <a:ext cx="6662064" cy="461665"/>
          </a:xfrm>
          <a:prstGeom prst="rect">
            <a:avLst/>
          </a:prstGeom>
          <a:noFill/>
        </p:spPr>
        <p:txBody>
          <a:bodyPr wrap="square" rtlCol="0">
            <a:spAutoFit/>
          </a:bodyPr>
          <a:lstStyle/>
          <a:p>
            <a:r>
              <a:rPr lang="en-US" sz="1200" dirty="0" smtClean="0"/>
              <a:t>IMAGES FROM: Korn</a:t>
            </a:r>
            <a:r>
              <a:rPr lang="en-US" sz="1200" dirty="0" smtClean="0"/>
              <a:t>, C. W., &amp; Bach, D. R. (2016). A solid frame for the window on cognition: Modeling event-related </a:t>
            </a:r>
            <a:r>
              <a:rPr lang="en-US" sz="1200" dirty="0" smtClean="0"/>
              <a:t>pupil responses</a:t>
            </a:r>
            <a:r>
              <a:rPr lang="en-US" sz="1200" dirty="0" smtClean="0"/>
              <a:t>. </a:t>
            </a:r>
            <a:r>
              <a:rPr lang="en-US" sz="1200" b="1" i="1" dirty="0" smtClean="0"/>
              <a:t>Journal of Vision</a:t>
            </a:r>
            <a:r>
              <a:rPr lang="en-US" sz="1200" dirty="0" smtClean="0"/>
              <a:t>, </a:t>
            </a:r>
            <a:r>
              <a:rPr lang="en-US" sz="1200" i="1" dirty="0" smtClean="0"/>
              <a:t>16</a:t>
            </a:r>
            <a:r>
              <a:rPr lang="en-US" sz="1200" dirty="0" smtClean="0"/>
              <a:t>(3), 28-28.</a:t>
            </a:r>
            <a:endParaRPr lang="en-US" sz="1200" dirty="0"/>
          </a:p>
        </p:txBody>
      </p:sp>
      <p:sp>
        <p:nvSpPr>
          <p:cNvPr id="9" name="TextBox 8"/>
          <p:cNvSpPr txBox="1"/>
          <p:nvPr/>
        </p:nvSpPr>
        <p:spPr>
          <a:xfrm>
            <a:off x="8217223" y="5757704"/>
            <a:ext cx="816249" cy="400110"/>
          </a:xfrm>
          <a:prstGeom prst="rect">
            <a:avLst/>
          </a:prstGeom>
          <a:noFill/>
        </p:spPr>
        <p:txBody>
          <a:bodyPr wrap="none" rtlCol="0">
            <a:spAutoFit/>
          </a:bodyPr>
          <a:lstStyle/>
          <a:p>
            <a:r>
              <a:rPr lang="en-US" sz="1000" dirty="0" smtClean="0"/>
              <a:t>Pupil size</a:t>
            </a:r>
          </a:p>
          <a:p>
            <a:r>
              <a:rPr lang="en-US" sz="1000" dirty="0" smtClean="0"/>
              <a:t>PLR model</a:t>
            </a:r>
            <a:endParaRPr lang="en-US" sz="1000" dirty="0"/>
          </a:p>
        </p:txBody>
      </p:sp>
      <p:cxnSp>
        <p:nvCxnSpPr>
          <p:cNvPr id="11" name="Straight Connector 10"/>
          <p:cNvCxnSpPr/>
          <p:nvPr/>
        </p:nvCxnSpPr>
        <p:spPr>
          <a:xfrm>
            <a:off x="8028631" y="5878285"/>
            <a:ext cx="1909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0359" y="6020637"/>
            <a:ext cx="19091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In this approach we </a:t>
            </a:r>
            <a:r>
              <a:rPr lang="en-US" dirty="0" smtClean="0"/>
              <a:t>took different </a:t>
            </a:r>
            <a:r>
              <a:rPr lang="en-US" dirty="0"/>
              <a:t>sized windows to see how mean luminance in R, G, B channels affects the subject’s pupil </a:t>
            </a:r>
            <a:r>
              <a:rPr lang="en-US" dirty="0" smtClean="0"/>
              <a:t>size.</a:t>
            </a:r>
          </a:p>
          <a:p>
            <a:endParaRPr lang="en-US" dirty="0" smtClean="0"/>
          </a:p>
          <a:p>
            <a:r>
              <a:rPr lang="en-US" dirty="0" smtClean="0"/>
              <a:t>Sizes </a:t>
            </a:r>
            <a:r>
              <a:rPr lang="en-US" dirty="0"/>
              <a:t>of windows: 50, 150, 300, 500, 700 pixels, and “Full Frame</a:t>
            </a:r>
            <a:r>
              <a:rPr lang="en-US" dirty="0" smtClean="0"/>
              <a:t>”</a:t>
            </a:r>
          </a:p>
          <a:p>
            <a:endParaRPr lang="en-US" dirty="0" smtClean="0"/>
          </a:p>
          <a:p>
            <a:r>
              <a:rPr lang="en-US" dirty="0" smtClean="0"/>
              <a:t>We first applied PLR model to mean luminance, then examined the correlation with pupil as a function of window size</a:t>
            </a:r>
            <a:endParaRPr lang="en-US" dirty="0"/>
          </a:p>
          <a:p>
            <a:pPr lvl="0"/>
            <a:endParaRPr lang="en-US" dirty="0"/>
          </a:p>
        </p:txBody>
      </p:sp>
      <p:sp>
        <p:nvSpPr>
          <p:cNvPr id="3" name="Title 2"/>
          <p:cNvSpPr>
            <a:spLocks noGrp="1"/>
          </p:cNvSpPr>
          <p:nvPr>
            <p:ph type="title"/>
          </p:nvPr>
        </p:nvSpPr>
        <p:spPr/>
        <p:txBody>
          <a:bodyPr/>
          <a:lstStyle/>
          <a:p>
            <a:r>
              <a:rPr lang="en-US" dirty="0"/>
              <a:t>Foveal Windows Approach</a:t>
            </a:r>
          </a:p>
        </p:txBody>
      </p:sp>
      <p:pic>
        <p:nvPicPr>
          <p:cNvPr id="5" name="Picture 4">
            <a:extLst>
              <a:ext uri="{FF2B5EF4-FFF2-40B4-BE49-F238E27FC236}">
                <a16:creationId xmlns:a16="http://schemas.microsoft.com/office/drawing/2014/main" xmlns="" id="{A0EC1AA2-F212-4E0E-9BB6-9C615E9EE814}"/>
              </a:ext>
            </a:extLst>
          </p:cNvPr>
          <p:cNvPicPr>
            <a:picLocks noChangeAspect="1"/>
          </p:cNvPicPr>
          <p:nvPr/>
        </p:nvPicPr>
        <p:blipFill>
          <a:blip r:embed="rId2"/>
          <a:stretch>
            <a:fillRect/>
          </a:stretch>
        </p:blipFill>
        <p:spPr>
          <a:xfrm>
            <a:off x="0" y="3666656"/>
            <a:ext cx="9144000" cy="2475067"/>
          </a:xfrm>
          <a:prstGeom prst="rect">
            <a:avLst/>
          </a:prstGeom>
        </p:spPr>
      </p:pic>
    </p:spTree>
    <p:extLst>
      <p:ext uri="{BB962C8B-B14F-4D97-AF65-F5344CB8AC3E}">
        <p14:creationId xmlns:p14="http://schemas.microsoft.com/office/powerpoint/2010/main" xmlns="" val="1287477533"/>
      </p:ext>
    </p:extLst>
  </p:cSld>
  <p:clrMapOvr>
    <a:masterClrMapping/>
  </p:clrMapOvr>
</p:sld>
</file>

<file path=ppt/theme/theme1.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UNCLASSIFIED//FOR OFFICIAL USE ONLY">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UNCLASSIFIED">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APPROVED FOR PUBLIC RELEASE">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5ca1fbc8-6b23-4cd6-8357-86b605cae8cf">
      <Terms xmlns="http://schemas.microsoft.com/office/infopath/2007/PartnerControls"/>
    </TaxKeywordTaxHTField>
    <Document_x0020_Type xmlns="a5516861-062b-4aa8-9ec1-bab2ee8929c3">Symposium</Document_x0020_Type>
    <TaxCatchAll xmlns="5ca1fbc8-6b23-4cd6-8357-86b605cae8cf"/>
    <Program xmlns="a5516861-062b-4aa8-9ec1-bab2ee8929c3">Summer Student Symposium</Program>
    <_dlc_DocId xmlns="5ca1fbc8-6b23-4cd6-8357-86b605cae8cf">AXT6CZWE76DF-40-288</_dlc_DocId>
    <_dlc_DocIdUrl xmlns="5ca1fbc8-6b23-4cd6-8357-86b605cae8cf">
      <Url>https://arl.apgea.army.mil/bpm/ARLStudentPrograms/OSP/_layouts/15/DocIdRedir.aspx?ID=AXT6CZWE76DF-40-288</Url>
      <Description>AXT6CZWE76DF-40-288</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34B4DF0607E34FB5A72770E7B92093" ma:contentTypeVersion="6" ma:contentTypeDescription="Create a new document." ma:contentTypeScope="" ma:versionID="5adfc42f231cb0fcb0a5a4fb12ea751f">
  <xsd:schema xmlns:xsd="http://www.w3.org/2001/XMLSchema" xmlns:xs="http://www.w3.org/2001/XMLSchema" xmlns:p="http://schemas.microsoft.com/office/2006/metadata/properties" xmlns:ns2="5ca1fbc8-6b23-4cd6-8357-86b605cae8cf" xmlns:ns3="a5516861-062b-4aa8-9ec1-bab2ee8929c3" xmlns:ns4="ceb72ac4-c947-49e6-b112-42a79142e102" targetNamespace="http://schemas.microsoft.com/office/2006/metadata/properties" ma:root="true" ma:fieldsID="762fec5251500b0afc3b90de68dd52cc" ns2:_="" ns3:_="" ns4:_="">
    <xsd:import namespace="5ca1fbc8-6b23-4cd6-8357-86b605cae8cf"/>
    <xsd:import namespace="a5516861-062b-4aa8-9ec1-bab2ee8929c3"/>
    <xsd:import namespace="ceb72ac4-c947-49e6-b112-42a79142e102"/>
    <xsd:element name="properties">
      <xsd:complexType>
        <xsd:sequence>
          <xsd:element name="documentManagement">
            <xsd:complexType>
              <xsd:all>
                <xsd:element ref="ns2:_dlc_DocId" minOccurs="0"/>
                <xsd:element ref="ns2:_dlc_DocIdUrl" minOccurs="0"/>
                <xsd:element ref="ns2:_dlc_DocIdPersistId" minOccurs="0"/>
                <xsd:element ref="ns3:Document_x0020_Type"/>
                <xsd:element ref="ns3:Program" minOccurs="0"/>
                <xsd:element ref="ns2:TaxKeywordTaxHTField" minOccurs="0"/>
                <xsd:element ref="ns2:TaxCatchAll"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1fbc8-6b23-4cd6-8357-86b605cae8c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KeywordTaxHTField" ma:index="14" nillable="true" ma:taxonomy="true" ma:internalName="TaxKeywordTaxHTField" ma:taxonomyFieldName="TaxKeyword" ma:displayName="Enterprise Keywords" ma:fieldId="{23f27201-bee3-471e-b2e7-b64fd8b7ca38}" ma:taxonomyMulti="true" ma:sspId="542f9d51-3efc-4aa1-97ec-daf94d1368b2"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hidden="true" ma:list="{38d1bb4e-7920-4676-96aa-147fe2d84d9f}" ma:internalName="TaxCatchAll" ma:showField="CatchAllData" ma:web="5ca1fbc8-6b23-4cd6-8357-86b605cae8c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5516861-062b-4aa8-9ec1-bab2ee8929c3" elementFormDefault="qualified">
    <xsd:import namespace="http://schemas.microsoft.com/office/2006/documentManagement/types"/>
    <xsd:import namespace="http://schemas.microsoft.com/office/infopath/2007/PartnerControls"/>
    <xsd:element name="Document_x0020_Type" ma:index="11" ma:displayName="Document Type" ma:default="Student Program" ma:format="Dropdown" ma:internalName="Document_x0020_Type">
      <xsd:simpleType>
        <xsd:restriction base="dms:Choice">
          <xsd:enumeration value="Student Program"/>
          <xsd:enumeration value="Faculty Program"/>
          <xsd:enumeration value="Professional Development"/>
          <xsd:enumeration value="EPA"/>
          <xsd:enumeration value="Symposium"/>
        </xsd:restriction>
      </xsd:simpleType>
    </xsd:element>
    <xsd:element name="Program" ma:index="12" nillable="true" ma:displayName="Program" ma:default="CQL" ma:format="RadioButtons" ma:internalName="Program">
      <xsd:simpleType>
        <xsd:restriction base="dms:Choice">
          <xsd:enumeration value="CQL"/>
          <xsd:enumeration value="SEAP"/>
          <xsd:enumeration value="UCEP"/>
          <xsd:enumeration value="ROTC"/>
          <xsd:enumeration value="SSE"/>
          <xsd:enumeration value="DOD HBCU/MI Student Program"/>
          <xsd:enumeration value="DOD HBCU/MI Faculty Program"/>
          <xsd:enumeration value="FFRT"/>
          <xsd:enumeration value="Career Development"/>
          <xsd:enumeration value="Summer Student Symposium"/>
          <xsd:enumeration value="Educational Partnership"/>
          <xsd:enumeration value="All Student Programs"/>
          <xsd:enumeration value="All Faculty Programs"/>
        </xsd:restriction>
      </xsd:simpleType>
    </xsd:element>
  </xsd:schema>
  <xsd:schema xmlns:xsd="http://www.w3.org/2001/XMLSchema" xmlns:xs="http://www.w3.org/2001/XMLSchema" xmlns:dms="http://schemas.microsoft.com/office/2006/documentManagement/types" xmlns:pc="http://schemas.microsoft.com/office/infopath/2007/PartnerControls" targetNamespace="ceb72ac4-c947-49e6-b112-42a79142e102" elementFormDefault="qualified">
    <xsd:import namespace="http://schemas.microsoft.com/office/2006/documentManagement/types"/>
    <xsd:import namespace="http://schemas.microsoft.com/office/infopath/2007/PartnerControls"/>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8FEFD74-9FBC-4157-8802-AFD8EC757C9F}">
  <ds:schemaRefs>
    <ds:schemaRef ds:uri="5ca1fbc8-6b23-4cd6-8357-86b605cae8cf"/>
    <ds:schemaRef ds:uri="http://schemas.microsoft.com/office/2006/metadata/properties"/>
    <ds:schemaRef ds:uri="http://purl.org/dc/elements/1.1/"/>
    <ds:schemaRef ds:uri="a5516861-062b-4aa8-9ec1-bab2ee8929c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ceb72ac4-c947-49e6-b112-42a79142e102"/>
    <ds:schemaRef ds:uri="http://www.w3.org/XML/1998/namespace"/>
    <ds:schemaRef ds:uri="http://purl.org/dc/dcmitype/"/>
  </ds:schemaRefs>
</ds:datastoreItem>
</file>

<file path=customXml/itemProps2.xml><?xml version="1.0" encoding="utf-8"?>
<ds:datastoreItem xmlns:ds="http://schemas.openxmlformats.org/officeDocument/2006/customXml" ds:itemID="{613FA5FF-2111-4E01-9BF6-3626FF06C57A}">
  <ds:schemaRefs>
    <ds:schemaRef ds:uri="http://schemas.microsoft.com/sharepoint/v3/contenttype/forms"/>
  </ds:schemaRefs>
</ds:datastoreItem>
</file>

<file path=customXml/itemProps3.xml><?xml version="1.0" encoding="utf-8"?>
<ds:datastoreItem xmlns:ds="http://schemas.openxmlformats.org/officeDocument/2006/customXml" ds:itemID="{AE77E7BB-163C-4864-A2BD-593D80418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1fbc8-6b23-4cd6-8357-86b605cae8cf"/>
    <ds:schemaRef ds:uri="a5516861-062b-4aa8-9ec1-bab2ee8929c3"/>
    <ds:schemaRef ds:uri="ceb72ac4-c947-49e6-b112-42a79142e1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DDE8E1D-75EC-43E7-9971-EB52392BB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3329</TotalTime>
  <Words>2107</Words>
  <Application>Microsoft Office PowerPoint</Application>
  <PresentationFormat>On-screen Show (4:3)</PresentationFormat>
  <Paragraphs>173</Paragraphs>
  <Slides>17</Slides>
  <Notes>6</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1_UNCLASSIFIED//FOUO//DRAFT//PRE-DECISIONAL</vt:lpstr>
      <vt:lpstr>2_UNCLASSIFIED//FOR OFFICIAL USE ONLY</vt:lpstr>
      <vt:lpstr>3_UNCLASSIFIED</vt:lpstr>
      <vt:lpstr>4_APPROVED FOR PUBLIC RELEASE</vt:lpstr>
      <vt:lpstr>Slide 1</vt:lpstr>
      <vt:lpstr>Army relevance</vt:lpstr>
      <vt:lpstr>BACKGROUND</vt:lpstr>
      <vt:lpstr>Human Interest Detector (HID) Experiment</vt:lpstr>
      <vt:lpstr>Overall Project Goals</vt:lpstr>
      <vt:lpstr>Creating and Storing Snapshots</vt:lpstr>
      <vt:lpstr>Converting RGB to Luminance</vt:lpstr>
      <vt:lpstr>Pupillary light response (PLR) model</vt:lpstr>
      <vt:lpstr>Foveal Windows Approach</vt:lpstr>
      <vt:lpstr>Analysis: Correlation coefficients</vt:lpstr>
      <vt:lpstr>Group RESULTS</vt:lpstr>
      <vt:lpstr>Pixel-by-Pixel Correlation maps</vt:lpstr>
      <vt:lpstr>Example correlation map Results</vt:lpstr>
      <vt:lpstr>Group Maps (individual subjects below)</vt:lpstr>
      <vt:lpstr>Ability to predict pupil size</vt:lpstr>
      <vt:lpstr>Conclusions</vt:lpstr>
      <vt:lpstr>Future work</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PowerPoint_Template_RLB</dc:title>
  <dc:subject>Active Army</dc:subject>
  <dc:creator>MWG</dc:creator>
  <cp:keywords/>
  <dc:description/>
  <cp:lastModifiedBy>Steven Thurman</cp:lastModifiedBy>
  <cp:revision>210</cp:revision>
  <cp:lastPrinted>2018-04-12T16:00:29Z</cp:lastPrinted>
  <dcterms:created xsi:type="dcterms:W3CDTF">2016-09-22T11:21:33Z</dcterms:created>
  <dcterms:modified xsi:type="dcterms:W3CDTF">2020-07-31T19:36:40Z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0x010100CD34B4DF0607E34FB5A72770E7B92093</vt:lpwstr>
  </property>
  <property fmtid="{D5CDD505-2E9C-101B-9397-08002B2CF9AE}" pid="4" name="WorkflowChangePath">
    <vt:lpwstr>fa62ed53-5d34-4242-83f6-2fedcb8fc24a,5;fa62ed53-5d34-4242-83f6-2fedcb8fc24a,7;fa62ed53-5d34-4242-83f6-2fedcb8fc24a,11;fa62ed53-5d34-4242-83f6-2fedcb8fc24a,13;fa62ed53-5d34-4242-83f6-2fedcb8fc24a,15;fa62ed53-5d34-4242-83f6-2fedcb8fc24a,15;fa62ed53-5d34-424</vt:lpwstr>
  </property>
  <property fmtid="{D5CDD505-2E9C-101B-9397-08002B2CF9AE}" pid="5" name="_dlc_DocIdItemGuid">
    <vt:lpwstr>74cf5372-cfdb-42f8-a1e9-4ff7e2c6fa4e</vt:lpwstr>
  </property>
  <property fmtid="{D5CDD505-2E9C-101B-9397-08002B2CF9AE}" pid="6" name="TaxKeyword">
    <vt:lpwstr/>
  </property>
</Properties>
</file>